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75" r:id="rId2"/>
    <p:sldId id="278" r:id="rId3"/>
    <p:sldId id="277" r:id="rId4"/>
    <p:sldId id="279" r:id="rId5"/>
    <p:sldId id="280" r:id="rId6"/>
    <p:sldId id="282" r:id="rId7"/>
    <p:sldId id="281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5" r:id="rId19"/>
    <p:sldId id="293" r:id="rId20"/>
    <p:sldId id="294" r:id="rId21"/>
    <p:sldId id="267" r:id="rId22"/>
  </p:sldIdLst>
  <p:sldSz cx="9144000" cy="6858000" type="screen4x3"/>
  <p:notesSz cx="6858000" cy="9144000"/>
  <p:embeddedFontLst>
    <p:embeddedFont>
      <p:font typeface="Twinkl" pitchFamily="2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7DA9"/>
    <a:srgbClr val="E95A30"/>
    <a:srgbClr val="8ACBC0"/>
    <a:srgbClr val="283891"/>
    <a:srgbClr val="E94E13"/>
    <a:srgbClr val="378877"/>
    <a:srgbClr val="01407D"/>
    <a:srgbClr val="3D6FA1"/>
    <a:srgbClr val="25B7BC"/>
    <a:srgbClr val="F18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597" autoAdjust="0"/>
  </p:normalViewPr>
  <p:slideViewPr>
    <p:cSldViewPr snapToGrid="0" showGuides="1">
      <p:cViewPr varScale="1">
        <p:scale>
          <a:sx n="98" d="100"/>
          <a:sy n="98" d="100"/>
        </p:scale>
        <p:origin x="195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pshe-eyfs-ks1-go-jetters-uk-places-and-landmarks/zkyjkm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21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After watching the programmes, try some of the brilliant tasks suggested on the web page. </a:t>
            </a:r>
            <a:r>
              <a:rPr lang="en-GB" altLang="en-US" dirty="0">
                <a:hlinkClick r:id="rId3"/>
              </a:rPr>
              <a:t>https://www.bbc.co.uk/teach/class-clips-video/pshe-eyfs-ks1-go-jetters-uk-places-and-landmarks/zkyjkmn</a:t>
            </a:r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41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tif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tiff"/><Relationship Id="rId5" Type="http://schemas.openxmlformats.org/officeDocument/2006/relationships/image" Target="../media/image12.png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tif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bc.co.uk/teach/class-clips-video/pshe-eyfs-ks1-go-jetters-uk-places-and-landmarks/zkyjkmn" TargetMode="External"/><Relationship Id="rId5" Type="http://schemas.openxmlformats.org/officeDocument/2006/relationships/image" Target="../media/image33.tif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bc.co.uk/teach/class-clips-video/pshe-eyfs-ks1-go-jetters-uk-places-and-landmarks/zkyjkmn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bc.co.uk/teach/class-clips-video/pshe-eyfs-ks1-go-jetters-uk-places-and-landmarks/zkyjkmn" TargetMode="External"/><Relationship Id="rId5" Type="http://schemas.openxmlformats.org/officeDocument/2006/relationships/image" Target="../media/image36.tiff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hyperlink" Target="https://www.bbc.co.uk/teach/class-clips-video/pshe-eyfs-ks1-go-jetters-uk-places-and-landmarks/zkyjkm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tiff"/><Relationship Id="rId5" Type="http://schemas.openxmlformats.org/officeDocument/2006/relationships/image" Target="../media/image16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tiff"/><Relationship Id="rId5" Type="http://schemas.openxmlformats.org/officeDocument/2006/relationships/image" Target="../media/image12.png"/><Relationship Id="rId4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tif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tif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403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Famous Landmarks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9726">
            <a:off x="7060382" y="4713769"/>
            <a:ext cx="1339743" cy="1341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" b="181"/>
          <a:stretch/>
        </p:blipFill>
        <p:spPr>
          <a:xfrm>
            <a:off x="1214004" y="1613196"/>
            <a:ext cx="6190697" cy="38428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3231" r="3449" b="14154"/>
          <a:stretch/>
        </p:blipFill>
        <p:spPr>
          <a:xfrm>
            <a:off x="766894" y="1536913"/>
            <a:ext cx="6781799" cy="4296657"/>
          </a:xfrm>
          <a:custGeom>
            <a:avLst/>
            <a:gdLst>
              <a:gd name="connsiteX0" fmla="*/ 1066947 w 7096125"/>
              <a:gd name="connsiteY0" fmla="*/ 113593 h 4495800"/>
              <a:gd name="connsiteX1" fmla="*/ 800099 w 7096125"/>
              <a:gd name="connsiteY1" fmla="*/ 380441 h 4495800"/>
              <a:gd name="connsiteX2" fmla="*/ 800099 w 7096125"/>
              <a:gd name="connsiteY2" fmla="*/ 3450369 h 4495800"/>
              <a:gd name="connsiteX3" fmla="*/ 1066947 w 7096125"/>
              <a:gd name="connsiteY3" fmla="*/ 3717217 h 4495800"/>
              <a:gd name="connsiteX4" fmla="*/ 6695923 w 7096125"/>
              <a:gd name="connsiteY4" fmla="*/ 3717217 h 4495800"/>
              <a:gd name="connsiteX5" fmla="*/ 6962771 w 7096125"/>
              <a:gd name="connsiteY5" fmla="*/ 3450369 h 4495800"/>
              <a:gd name="connsiteX6" fmla="*/ 6962771 w 7096125"/>
              <a:gd name="connsiteY6" fmla="*/ 380441 h 4495800"/>
              <a:gd name="connsiteX7" fmla="*/ 6695923 w 7096125"/>
              <a:gd name="connsiteY7" fmla="*/ 113593 h 4495800"/>
              <a:gd name="connsiteX8" fmla="*/ 368296 w 7096125"/>
              <a:gd name="connsiteY8" fmla="*/ 0 h 4495800"/>
              <a:gd name="connsiteX9" fmla="*/ 6727829 w 7096125"/>
              <a:gd name="connsiteY9" fmla="*/ 0 h 4495800"/>
              <a:gd name="connsiteX10" fmla="*/ 7096125 w 7096125"/>
              <a:gd name="connsiteY10" fmla="*/ 368296 h 4495800"/>
              <a:gd name="connsiteX11" fmla="*/ 7096125 w 7096125"/>
              <a:gd name="connsiteY11" fmla="*/ 4127504 h 4495800"/>
              <a:gd name="connsiteX12" fmla="*/ 6727829 w 7096125"/>
              <a:gd name="connsiteY12" fmla="*/ 4495800 h 4495800"/>
              <a:gd name="connsiteX13" fmla="*/ 368296 w 7096125"/>
              <a:gd name="connsiteY13" fmla="*/ 4495800 h 4495800"/>
              <a:gd name="connsiteX14" fmla="*/ 0 w 7096125"/>
              <a:gd name="connsiteY14" fmla="*/ 4127504 h 4495800"/>
              <a:gd name="connsiteX15" fmla="*/ 0 w 7096125"/>
              <a:gd name="connsiteY15" fmla="*/ 368296 h 4495800"/>
              <a:gd name="connsiteX16" fmla="*/ 368296 w 7096125"/>
              <a:gd name="connsiteY16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5" h="4495800">
                <a:moveTo>
                  <a:pt x="1066947" y="113593"/>
                </a:moveTo>
                <a:cubicBezTo>
                  <a:pt x="919571" y="113593"/>
                  <a:pt x="800099" y="233065"/>
                  <a:pt x="800099" y="380441"/>
                </a:cubicBezTo>
                <a:lnTo>
                  <a:pt x="800099" y="3450369"/>
                </a:lnTo>
                <a:cubicBezTo>
                  <a:pt x="800099" y="3597745"/>
                  <a:pt x="919571" y="3717217"/>
                  <a:pt x="1066947" y="3717217"/>
                </a:cubicBezTo>
                <a:lnTo>
                  <a:pt x="6695923" y="3717217"/>
                </a:lnTo>
                <a:cubicBezTo>
                  <a:pt x="6843299" y="3717217"/>
                  <a:pt x="6962771" y="3597745"/>
                  <a:pt x="6962771" y="3450369"/>
                </a:cubicBezTo>
                <a:lnTo>
                  <a:pt x="6962771" y="380441"/>
                </a:lnTo>
                <a:cubicBezTo>
                  <a:pt x="6962771" y="233065"/>
                  <a:pt x="6843299" y="113593"/>
                  <a:pt x="6695923" y="113593"/>
                </a:cubicBezTo>
                <a:close/>
                <a:moveTo>
                  <a:pt x="368296" y="0"/>
                </a:moveTo>
                <a:lnTo>
                  <a:pt x="6727829" y="0"/>
                </a:lnTo>
                <a:cubicBezTo>
                  <a:pt x="6931233" y="0"/>
                  <a:pt x="7096125" y="164892"/>
                  <a:pt x="7096125" y="368296"/>
                </a:cubicBezTo>
                <a:lnTo>
                  <a:pt x="7096125" y="4127504"/>
                </a:lnTo>
                <a:cubicBezTo>
                  <a:pt x="7096125" y="4330908"/>
                  <a:pt x="6931233" y="4495800"/>
                  <a:pt x="6727829" y="4495800"/>
                </a:cubicBezTo>
                <a:lnTo>
                  <a:pt x="368296" y="4495800"/>
                </a:lnTo>
                <a:cubicBezTo>
                  <a:pt x="164892" y="4495800"/>
                  <a:pt x="0" y="4330908"/>
                  <a:pt x="0" y="4127504"/>
                </a:cubicBezTo>
                <a:lnTo>
                  <a:pt x="0" y="368296"/>
                </a:lnTo>
                <a:cubicBezTo>
                  <a:pt x="0" y="164892"/>
                  <a:pt x="164892" y="0"/>
                  <a:pt x="368296" y="0"/>
                </a:cubicBezTo>
                <a:close/>
              </a:path>
            </a:pathLst>
          </a:custGeom>
          <a:ln w="57150">
            <a:solidFill>
              <a:srgbClr val="E95A30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214004" y="5456065"/>
            <a:ext cx="3967993" cy="755009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Taj Mahal, India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75823">
            <a:off x="7153652" y="904421"/>
            <a:ext cx="1086088" cy="1087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5161">
            <a:off x="1028547" y="4520607"/>
            <a:ext cx="813465" cy="814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03" y="3015284"/>
            <a:ext cx="3580782" cy="319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Where Do You Live?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8" y="1562022"/>
            <a:ext cx="4538492" cy="350387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E94E13">
                  <a:alpha val="85000"/>
                </a:srgbClr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133986" y="1399354"/>
            <a:ext cx="1096699" cy="1084378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0"/>
          <a:stretch/>
        </p:blipFill>
        <p:spPr>
          <a:xfrm rot="5400000">
            <a:off x="5194801" y="1521678"/>
            <a:ext cx="3652786" cy="303006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679383" y="1730211"/>
            <a:ext cx="5223100" cy="4427992"/>
          </a:xfrm>
          <a:prstGeom prst="roundRect">
            <a:avLst>
              <a:gd name="adj" fmla="val 10737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2000">
                <a:schemeClr val="bg1"/>
              </a:gs>
            </a:gsLst>
            <a:lin ang="16200000" scaled="1"/>
          </a:gradFill>
          <a:ln w="76200">
            <a:solidFill>
              <a:srgbClr val="E9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415938" y="1526020"/>
            <a:ext cx="1096699" cy="1084378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701501" y="1318250"/>
            <a:ext cx="782223" cy="736917"/>
          </a:xfrm>
          <a:prstGeom prst="ellipse">
            <a:avLst/>
          </a:prstGeom>
          <a:solidFill>
            <a:srgbClr val="25B7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36" y="1356339"/>
            <a:ext cx="3805160" cy="46853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58200" y="1473099"/>
            <a:ext cx="4003554" cy="3090879"/>
            <a:chOff x="1258200" y="1473099"/>
            <a:chExt cx="4003554" cy="309087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8200" y="1473099"/>
              <a:ext cx="4003554" cy="309087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97027" y="2120502"/>
              <a:ext cx="33568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2000" dirty="0"/>
                <a:t>Here is a map of the </a:t>
              </a:r>
              <a:br>
                <a:rPr lang="en-GB" altLang="en-US" sz="2000" dirty="0"/>
              </a:br>
              <a:r>
                <a:rPr lang="en-GB" altLang="en-US" sz="2000" dirty="0"/>
                <a:t>United Kingdom. </a:t>
              </a:r>
              <a:br>
                <a:rPr lang="en-GB" altLang="en-US" sz="2000" dirty="0"/>
              </a:br>
              <a:r>
                <a:rPr lang="en-GB" altLang="en-US" sz="2000" b="1" dirty="0"/>
                <a:t>Can you find where you live on the map?</a:t>
              </a:r>
              <a:endParaRPr lang="en-GB" sz="2000" b="1" dirty="0">
                <a:solidFill>
                  <a:srgbClr val="E95A3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2" y="3246517"/>
            <a:ext cx="2153547" cy="30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47673" y="1706164"/>
            <a:ext cx="8240817" cy="4723212"/>
            <a:chOff x="447673" y="1706164"/>
            <a:chExt cx="8240817" cy="4723212"/>
          </a:xfrm>
        </p:grpSpPr>
        <p:sp>
          <p:nvSpPr>
            <p:cNvPr id="33" name="Freeform 32"/>
            <p:cNvSpPr/>
            <p:nvPr/>
          </p:nvSpPr>
          <p:spPr>
            <a:xfrm>
              <a:off x="447673" y="1715675"/>
              <a:ext cx="8239125" cy="4713701"/>
            </a:xfrm>
            <a:custGeom>
              <a:avLst/>
              <a:gdLst>
                <a:gd name="connsiteX0" fmla="*/ 0 w 8239125"/>
                <a:gd name="connsiteY0" fmla="*/ 0 h 4713701"/>
                <a:gd name="connsiteX1" fmla="*/ 8239125 w 8239125"/>
                <a:gd name="connsiteY1" fmla="*/ 4183080 h 4713701"/>
                <a:gd name="connsiteX2" fmla="*/ 8239125 w 8239125"/>
                <a:gd name="connsiteY2" fmla="*/ 4556085 h 4713701"/>
                <a:gd name="connsiteX3" fmla="*/ 8081509 w 8239125"/>
                <a:gd name="connsiteY3" fmla="*/ 4713701 h 4713701"/>
                <a:gd name="connsiteX4" fmla="*/ 157616 w 8239125"/>
                <a:gd name="connsiteY4" fmla="*/ 4713701 h 4713701"/>
                <a:gd name="connsiteX5" fmla="*/ 0 w 8239125"/>
                <a:gd name="connsiteY5" fmla="*/ 4556085 h 471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9125" h="4713701">
                  <a:moveTo>
                    <a:pt x="0" y="0"/>
                  </a:moveTo>
                  <a:lnTo>
                    <a:pt x="8239125" y="4183080"/>
                  </a:lnTo>
                  <a:lnTo>
                    <a:pt x="8239125" y="4556085"/>
                  </a:lnTo>
                  <a:cubicBezTo>
                    <a:pt x="8239125" y="4643134"/>
                    <a:pt x="8168558" y="4713701"/>
                    <a:pt x="8081509" y="4713701"/>
                  </a:cubicBezTo>
                  <a:lnTo>
                    <a:pt x="157616" y="4713701"/>
                  </a:lnTo>
                  <a:cubicBezTo>
                    <a:pt x="70567" y="4713701"/>
                    <a:pt x="0" y="4643134"/>
                    <a:pt x="0" y="4556085"/>
                  </a:cubicBezTo>
                  <a:close/>
                </a:path>
              </a:pathLst>
            </a:custGeom>
            <a:solidFill>
              <a:srgbClr val="8AC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/>
            <a:srcRect l="27477" t="14576" r="719" b="14894"/>
            <a:stretch/>
          </p:blipFill>
          <p:spPr>
            <a:xfrm rot="5400000">
              <a:off x="2218150" y="-54788"/>
              <a:ext cx="4709387" cy="8231292"/>
            </a:xfrm>
            <a:custGeom>
              <a:avLst/>
              <a:gdLst>
                <a:gd name="connsiteX0" fmla="*/ 0 w 4709387"/>
                <a:gd name="connsiteY0" fmla="*/ 8231292 h 8231292"/>
                <a:gd name="connsiteX1" fmla="*/ 627461 w 4709387"/>
                <a:gd name="connsiteY1" fmla="*/ 7050189 h 8231292"/>
                <a:gd name="connsiteX2" fmla="*/ 606194 w 4709387"/>
                <a:gd name="connsiteY2" fmla="*/ 7024462 h 8231292"/>
                <a:gd name="connsiteX3" fmla="*/ 4217640 w 4709387"/>
                <a:gd name="connsiteY3" fmla="*/ 0 h 8231292"/>
                <a:gd name="connsiteX4" fmla="*/ 4709387 w 4709387"/>
                <a:gd name="connsiteY4" fmla="*/ 0 h 8231292"/>
                <a:gd name="connsiteX5" fmla="*/ 4709387 w 4709387"/>
                <a:gd name="connsiteY5" fmla="*/ 8231292 h 8231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9387" h="8231292">
                  <a:moveTo>
                    <a:pt x="0" y="8231292"/>
                  </a:moveTo>
                  <a:lnTo>
                    <a:pt x="627461" y="7050189"/>
                  </a:lnTo>
                  <a:lnTo>
                    <a:pt x="606194" y="7024462"/>
                  </a:lnTo>
                  <a:lnTo>
                    <a:pt x="4217640" y="0"/>
                  </a:lnTo>
                  <a:lnTo>
                    <a:pt x="4709387" y="0"/>
                  </a:lnTo>
                  <a:lnTo>
                    <a:pt x="4709387" y="8231292"/>
                  </a:lnTo>
                  <a:close/>
                </a:path>
              </a:pathLst>
            </a:cu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Tourists</a:t>
            </a:r>
          </a:p>
        </p:txBody>
      </p:sp>
      <p:sp>
        <p:nvSpPr>
          <p:cNvPr id="6" name="Oval 5"/>
          <p:cNvSpPr/>
          <p:nvPr/>
        </p:nvSpPr>
        <p:spPr>
          <a:xfrm>
            <a:off x="5442750" y="1806588"/>
            <a:ext cx="1623217" cy="1623217"/>
          </a:xfrm>
          <a:prstGeom prst="ellipse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401001" y="3814058"/>
            <a:ext cx="899901" cy="899901"/>
          </a:xfrm>
          <a:prstGeom prst="ellipse">
            <a:avLst/>
          </a:prstGeom>
          <a:solidFill>
            <a:srgbClr val="25B7B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10408" y="4166994"/>
            <a:ext cx="5112216" cy="14556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10408" y="418744"/>
            <a:ext cx="5112216" cy="2781185"/>
            <a:chOff x="3310408" y="418744"/>
            <a:chExt cx="5112216" cy="278118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7351" r="46528" b="23122"/>
            <a:stretch/>
          </p:blipFill>
          <p:spPr>
            <a:xfrm rot="5400000">
              <a:off x="6766352" y="704549"/>
              <a:ext cx="1574861" cy="1003251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3310408" y="1744317"/>
              <a:ext cx="5112216" cy="1455612"/>
              <a:chOff x="3310408" y="1744317"/>
              <a:chExt cx="5112216" cy="14556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0408" y="1744317"/>
                <a:ext cx="5112216" cy="1455612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995343" y="2066813"/>
                <a:ext cx="37423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en-US" sz="2400" dirty="0"/>
                  <a:t>Those silly No </a:t>
                </a:r>
                <a:r>
                  <a:rPr lang="en-GB" altLang="en-US" sz="2400" dirty="0" err="1"/>
                  <a:t>Jetters</a:t>
                </a:r>
                <a:r>
                  <a:rPr lang="en-GB" altLang="en-US" sz="2400" dirty="0"/>
                  <a:t> are talking about ‘tourists’.</a:t>
                </a:r>
                <a:endParaRPr lang="en-GB" sz="2400" dirty="0">
                  <a:solidFill>
                    <a:srgbClr val="01407D"/>
                  </a:solidFill>
                </a:endParaRPr>
              </a:p>
            </p:txBody>
          </p:sp>
        </p:grpSp>
      </p:grpSp>
      <p:sp>
        <p:nvSpPr>
          <p:cNvPr id="10" name="Oval 9"/>
          <p:cNvSpPr/>
          <p:nvPr/>
        </p:nvSpPr>
        <p:spPr>
          <a:xfrm>
            <a:off x="7120091" y="3172676"/>
            <a:ext cx="918586" cy="908266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-3984" r="12976" b="16944"/>
          <a:stretch/>
        </p:blipFill>
        <p:spPr>
          <a:xfrm flipH="1">
            <a:off x="419098" y="5331676"/>
            <a:ext cx="3967871" cy="108387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24426" y="1857205"/>
            <a:ext cx="1284988" cy="1284988"/>
          </a:xfrm>
          <a:prstGeom prst="ellipse">
            <a:avLst/>
          </a:prstGeom>
          <a:solidFill>
            <a:srgbClr val="25B7B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3891428" y="4280096"/>
            <a:ext cx="3950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 dirty="0"/>
              <a:t>I don’t even know what that word means! </a:t>
            </a:r>
            <a:br>
              <a:rPr lang="en-GB" altLang="en-US" sz="2400" dirty="0"/>
            </a:br>
            <a:r>
              <a:rPr lang="en-GB" altLang="en-US" sz="2400" dirty="0">
                <a:solidFill>
                  <a:srgbClr val="E94E13"/>
                </a:solidFill>
              </a:rPr>
              <a:t>Do you?</a:t>
            </a:r>
            <a:endParaRPr lang="en-GB" sz="2400" dirty="0">
              <a:solidFill>
                <a:srgbClr val="E94E13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5854" r="71341" b="23122"/>
          <a:stretch/>
        </p:blipFill>
        <p:spPr>
          <a:xfrm rot="5400000">
            <a:off x="4415974" y="3184733"/>
            <a:ext cx="994318" cy="1003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9" y="1758641"/>
            <a:ext cx="3599624" cy="422807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617186" y="1321504"/>
            <a:ext cx="664854" cy="657385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266920" y="681073"/>
            <a:ext cx="455869" cy="450748"/>
          </a:xfrm>
          <a:prstGeom prst="ellipse">
            <a:avLst/>
          </a:prstGeom>
          <a:solidFill>
            <a:srgbClr val="25B7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8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Tourists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440" y="1820974"/>
            <a:ext cx="7947589" cy="4470077"/>
          </a:xfrm>
          <a:custGeom>
            <a:avLst/>
            <a:gdLst>
              <a:gd name="connsiteX0" fmla="*/ 292120 w 7947589"/>
              <a:gd name="connsiteY0" fmla="*/ 0 h 4470077"/>
              <a:gd name="connsiteX1" fmla="*/ 7655469 w 7947589"/>
              <a:gd name="connsiteY1" fmla="*/ 0 h 4470077"/>
              <a:gd name="connsiteX2" fmla="*/ 7947589 w 7947589"/>
              <a:gd name="connsiteY2" fmla="*/ 292120 h 4470077"/>
              <a:gd name="connsiteX3" fmla="*/ 7947589 w 7947589"/>
              <a:gd name="connsiteY3" fmla="*/ 4177957 h 4470077"/>
              <a:gd name="connsiteX4" fmla="*/ 7655469 w 7947589"/>
              <a:gd name="connsiteY4" fmla="*/ 4470077 h 4470077"/>
              <a:gd name="connsiteX5" fmla="*/ 292120 w 7947589"/>
              <a:gd name="connsiteY5" fmla="*/ 4470077 h 4470077"/>
              <a:gd name="connsiteX6" fmla="*/ 0 w 7947589"/>
              <a:gd name="connsiteY6" fmla="*/ 4177957 h 4470077"/>
              <a:gd name="connsiteX7" fmla="*/ 0 w 7947589"/>
              <a:gd name="connsiteY7" fmla="*/ 292120 h 4470077"/>
              <a:gd name="connsiteX8" fmla="*/ 292120 w 7947589"/>
              <a:gd name="connsiteY8" fmla="*/ 0 h 447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47589" h="4470077">
                <a:moveTo>
                  <a:pt x="292120" y="0"/>
                </a:moveTo>
                <a:lnTo>
                  <a:pt x="7655469" y="0"/>
                </a:lnTo>
                <a:cubicBezTo>
                  <a:pt x="7816802" y="0"/>
                  <a:pt x="7947589" y="130787"/>
                  <a:pt x="7947589" y="292120"/>
                </a:cubicBezTo>
                <a:lnTo>
                  <a:pt x="7947589" y="4177957"/>
                </a:lnTo>
                <a:cubicBezTo>
                  <a:pt x="7947589" y="4339290"/>
                  <a:pt x="7816802" y="4470077"/>
                  <a:pt x="7655469" y="4470077"/>
                </a:cubicBezTo>
                <a:lnTo>
                  <a:pt x="292120" y="4470077"/>
                </a:lnTo>
                <a:cubicBezTo>
                  <a:pt x="130787" y="4470077"/>
                  <a:pt x="0" y="4339290"/>
                  <a:pt x="0" y="4177957"/>
                </a:cubicBezTo>
                <a:lnTo>
                  <a:pt x="0" y="292120"/>
                </a:lnTo>
                <a:cubicBezTo>
                  <a:pt x="0" y="130787"/>
                  <a:pt x="130787" y="0"/>
                  <a:pt x="292120" y="0"/>
                </a:cubicBezTo>
                <a:close/>
              </a:path>
            </a:pathLst>
          </a:custGeom>
        </p:spPr>
      </p:pic>
      <p:sp>
        <p:nvSpPr>
          <p:cNvPr id="25" name="TextBox 24"/>
          <p:cNvSpPr txBox="1"/>
          <p:nvPr/>
        </p:nvSpPr>
        <p:spPr>
          <a:xfrm>
            <a:off x="4990290" y="2780793"/>
            <a:ext cx="3346459" cy="1374458"/>
          </a:xfrm>
          <a:prstGeom prst="roundRect">
            <a:avLst>
              <a:gd name="adj" fmla="val 22388"/>
            </a:avLst>
          </a:prstGeom>
          <a:solidFill>
            <a:schemeClr val="bg1"/>
          </a:solidFill>
          <a:ln w="38100">
            <a:solidFill>
              <a:srgbClr val="01407D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rgbClr val="01407D"/>
                </a:solidFill>
              </a:rPr>
              <a:t>A tourist is someone who visits another place. They might visit for a few hours, a day, a week or longer!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42611" y="1454025"/>
            <a:ext cx="7049245" cy="565426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Grandmaster Glitch hasn’t been paying attention again!</a:t>
            </a:r>
          </a:p>
        </p:txBody>
      </p:sp>
      <p:sp>
        <p:nvSpPr>
          <p:cNvPr id="14" name="Freeform 13"/>
          <p:cNvSpPr/>
          <p:nvPr/>
        </p:nvSpPr>
        <p:spPr>
          <a:xfrm rot="21239189" flipV="1">
            <a:off x="573382" y="5056063"/>
            <a:ext cx="2693691" cy="853530"/>
          </a:xfrm>
          <a:custGeom>
            <a:avLst/>
            <a:gdLst>
              <a:gd name="connsiteX0" fmla="*/ 53300 w 2693691"/>
              <a:gd name="connsiteY0" fmla="*/ 853530 h 853530"/>
              <a:gd name="connsiteX1" fmla="*/ 78892 w 2693691"/>
              <a:gd name="connsiteY1" fmla="*/ 823515 h 853530"/>
              <a:gd name="connsiteX2" fmla="*/ 2619073 w 2693691"/>
              <a:gd name="connsiteY2" fmla="*/ 153445 h 853530"/>
              <a:gd name="connsiteX3" fmla="*/ 2693691 w 2693691"/>
              <a:gd name="connsiteY3" fmla="*/ 137780 h 853530"/>
              <a:gd name="connsiteX4" fmla="*/ 2561614 w 2693691"/>
              <a:gd name="connsiteY4" fmla="*/ 0 h 853530"/>
              <a:gd name="connsiteX5" fmla="*/ 2551932 w 2693691"/>
              <a:gd name="connsiteY5" fmla="*/ 966 h 853530"/>
              <a:gd name="connsiteX6" fmla="*/ 16006 w 2693691"/>
              <a:gd name="connsiteY6" fmla="*/ 316445 h 853530"/>
              <a:gd name="connsiteX7" fmla="*/ 0 w 2693691"/>
              <a:gd name="connsiteY7" fmla="*/ 318920 h 85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3691" h="853530">
                <a:moveTo>
                  <a:pt x="53300" y="853530"/>
                </a:moveTo>
                <a:lnTo>
                  <a:pt x="78892" y="823515"/>
                </a:lnTo>
                <a:cubicBezTo>
                  <a:pt x="327170" y="637594"/>
                  <a:pt x="1661138" y="354214"/>
                  <a:pt x="2619073" y="153445"/>
                </a:cubicBezTo>
                <a:lnTo>
                  <a:pt x="2693691" y="137780"/>
                </a:lnTo>
                <a:lnTo>
                  <a:pt x="2561614" y="0"/>
                </a:lnTo>
                <a:lnTo>
                  <a:pt x="2551932" y="966"/>
                </a:lnTo>
                <a:cubicBezTo>
                  <a:pt x="1828571" y="75720"/>
                  <a:pt x="854990" y="191407"/>
                  <a:pt x="16006" y="316445"/>
                </a:cubicBezTo>
                <a:lnTo>
                  <a:pt x="0" y="318920"/>
                </a:lnTo>
                <a:close/>
              </a:path>
            </a:pathLst>
          </a:custGeom>
          <a:solidFill>
            <a:srgbClr val="3D6F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423553" y="5894962"/>
            <a:ext cx="1798252" cy="319814"/>
          </a:xfrm>
          <a:prstGeom prst="ellipse">
            <a:avLst/>
          </a:prstGeom>
          <a:solidFill>
            <a:srgbClr val="4C7DA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17" y="5159619"/>
            <a:ext cx="1609564" cy="10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9386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Tourists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8" y="1378996"/>
            <a:ext cx="5395445" cy="41654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0"/>
          <a:stretch/>
        </p:blipFill>
        <p:spPr>
          <a:xfrm rot="5400000">
            <a:off x="4998723" y="1859020"/>
            <a:ext cx="3652786" cy="303006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679383" y="2459503"/>
            <a:ext cx="5223100" cy="3381934"/>
          </a:xfrm>
          <a:prstGeom prst="roundRect">
            <a:avLst>
              <a:gd name="adj" fmla="val 10737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2000">
                <a:schemeClr val="bg1"/>
              </a:gs>
            </a:gsLst>
            <a:lin ang="16200000" scaled="1"/>
          </a:gradFill>
          <a:ln w="76200">
            <a:solidFill>
              <a:srgbClr val="E9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343234" y="1730212"/>
            <a:ext cx="1096699" cy="1084378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837776" y="1378996"/>
            <a:ext cx="782223" cy="736917"/>
          </a:xfrm>
          <a:prstGeom prst="ellipse">
            <a:avLst/>
          </a:prstGeom>
          <a:solidFill>
            <a:srgbClr val="25B7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58" y="1868432"/>
            <a:ext cx="2300480" cy="4426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83" y="1645257"/>
            <a:ext cx="5112216" cy="1455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33930" y="1957564"/>
            <a:ext cx="3033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 dirty="0">
                <a:solidFill>
                  <a:srgbClr val="01407D"/>
                </a:solidFill>
              </a:rPr>
              <a:t>What places have you visited?</a:t>
            </a:r>
            <a:endParaRPr lang="en-GB" sz="2400" dirty="0">
              <a:solidFill>
                <a:srgbClr val="01407D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9174" y="3005867"/>
            <a:ext cx="4465000" cy="3179160"/>
            <a:chOff x="769174" y="3005867"/>
            <a:chExt cx="4465000" cy="31791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9174" y="3005867"/>
              <a:ext cx="4465000" cy="317916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40452" y="4130463"/>
              <a:ext cx="333433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2200" dirty="0"/>
                <a:t>Did you see any landmarks?</a:t>
              </a:r>
              <a:br>
                <a:rPr lang="en-GB" altLang="en-US" sz="2200" dirty="0"/>
              </a:br>
              <a:r>
                <a:rPr lang="en-GB" altLang="en-US" sz="2200" b="1" dirty="0"/>
                <a:t>What did you think </a:t>
              </a:r>
              <a:br>
                <a:rPr lang="en-GB" altLang="en-US" sz="2200" b="1" dirty="0"/>
              </a:br>
              <a:r>
                <a:rPr lang="en-GB" altLang="en-US" sz="2200" b="1" dirty="0"/>
                <a:t>of them?</a:t>
              </a:r>
              <a:endParaRPr lang="en-GB" altLang="en-US" sz="2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37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UK Landmarks</a:t>
            </a:r>
          </a:p>
        </p:txBody>
      </p:sp>
      <p:sp>
        <p:nvSpPr>
          <p:cNvPr id="38" name="Oval 37"/>
          <p:cNvSpPr/>
          <p:nvPr/>
        </p:nvSpPr>
        <p:spPr>
          <a:xfrm>
            <a:off x="1216449" y="4737424"/>
            <a:ext cx="1284988" cy="1284988"/>
          </a:xfrm>
          <a:prstGeom prst="ellipse">
            <a:avLst/>
          </a:prstGeom>
          <a:solidFill>
            <a:srgbClr val="25B7B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5926082" y="4629291"/>
            <a:ext cx="1284988" cy="1284988"/>
          </a:xfrm>
          <a:prstGeom prst="ellipse">
            <a:avLst/>
          </a:prstGeom>
          <a:solidFill>
            <a:srgbClr val="25B7B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716118" y="1473201"/>
            <a:ext cx="7702233" cy="9858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 w="38100">
            <a:solidFill>
              <a:srgbClr val="01407D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rgbClr val="01407D"/>
                </a:solidFill>
              </a:rPr>
              <a:t>The UK has some really amazing landmarks. Let’s find out about some of them! You may have seen pictures of them. Maybe you’ve even visited one of these landmarks.</a:t>
            </a:r>
          </a:p>
        </p:txBody>
      </p:sp>
      <p:sp>
        <p:nvSpPr>
          <p:cNvPr id="29" name="Freeform 28"/>
          <p:cNvSpPr/>
          <p:nvPr/>
        </p:nvSpPr>
        <p:spPr>
          <a:xfrm>
            <a:off x="2203184" y="2209798"/>
            <a:ext cx="4498615" cy="4188273"/>
          </a:xfrm>
          <a:custGeom>
            <a:avLst/>
            <a:gdLst>
              <a:gd name="connsiteX0" fmla="*/ 2061646 w 4123292"/>
              <a:gd name="connsiteY0" fmla="*/ 0 h 3838842"/>
              <a:gd name="connsiteX1" fmla="*/ 4123292 w 4123292"/>
              <a:gd name="connsiteY1" fmla="*/ 2038484 h 3838842"/>
              <a:gd name="connsiteX2" fmla="*/ 3044349 w 4123292"/>
              <a:gd name="connsiteY2" fmla="*/ 3830934 h 3838842"/>
              <a:gd name="connsiteX3" fmla="*/ 3027747 w 4123292"/>
              <a:gd name="connsiteY3" fmla="*/ 3838842 h 3838842"/>
              <a:gd name="connsiteX4" fmla="*/ 1095546 w 4123292"/>
              <a:gd name="connsiteY4" fmla="*/ 3838842 h 3838842"/>
              <a:gd name="connsiteX5" fmla="*/ 1078943 w 4123292"/>
              <a:gd name="connsiteY5" fmla="*/ 3830934 h 3838842"/>
              <a:gd name="connsiteX6" fmla="*/ 0 w 4123292"/>
              <a:gd name="connsiteY6" fmla="*/ 2038484 h 3838842"/>
              <a:gd name="connsiteX7" fmla="*/ 2061646 w 4123292"/>
              <a:gd name="connsiteY7" fmla="*/ 0 h 383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3292" h="3838842">
                <a:moveTo>
                  <a:pt x="2061646" y="0"/>
                </a:moveTo>
                <a:cubicBezTo>
                  <a:pt x="3200262" y="0"/>
                  <a:pt x="4123292" y="912660"/>
                  <a:pt x="4123292" y="2038484"/>
                </a:cubicBezTo>
                <a:cubicBezTo>
                  <a:pt x="4123292" y="2812488"/>
                  <a:pt x="3687016" y="3485739"/>
                  <a:pt x="3044349" y="3830934"/>
                </a:cubicBezTo>
                <a:lnTo>
                  <a:pt x="3027747" y="3838842"/>
                </a:lnTo>
                <a:lnTo>
                  <a:pt x="1095546" y="3838842"/>
                </a:lnTo>
                <a:lnTo>
                  <a:pt x="1078943" y="3830934"/>
                </a:lnTo>
                <a:cubicBezTo>
                  <a:pt x="436276" y="3485739"/>
                  <a:pt x="0" y="2812488"/>
                  <a:pt x="0" y="2038484"/>
                </a:cubicBezTo>
                <a:cubicBezTo>
                  <a:pt x="0" y="912660"/>
                  <a:pt x="923030" y="0"/>
                  <a:pt x="2061646" y="0"/>
                </a:cubicBezTo>
                <a:close/>
              </a:path>
            </a:pathLst>
          </a:custGeom>
          <a:solidFill>
            <a:srgbClr val="8ACBC0"/>
          </a:solidFill>
          <a:ln w="38100">
            <a:solidFill>
              <a:srgbClr val="3788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19" y="2312852"/>
            <a:ext cx="3140074" cy="3866408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1953446" y="4022622"/>
            <a:ext cx="664854" cy="657385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2187063" y="3450753"/>
            <a:ext cx="455869" cy="450748"/>
          </a:xfrm>
          <a:prstGeom prst="ellipse">
            <a:avLst/>
          </a:prstGeom>
          <a:solidFill>
            <a:srgbClr val="25B7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6290649" y="3765296"/>
            <a:ext cx="664854" cy="657385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6167207" y="3107938"/>
            <a:ext cx="455869" cy="450748"/>
          </a:xfrm>
          <a:prstGeom prst="ellipse">
            <a:avLst/>
          </a:prstGeom>
          <a:solidFill>
            <a:srgbClr val="25B7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5353" y="2712175"/>
            <a:ext cx="3067972" cy="1310447"/>
            <a:chOff x="675353" y="2712175"/>
            <a:chExt cx="3067972" cy="1310447"/>
          </a:xfrm>
        </p:grpSpPr>
        <p:sp>
          <p:nvSpPr>
            <p:cNvPr id="31" name="Rounded Rectangle 30"/>
            <p:cNvSpPr/>
            <p:nvPr/>
          </p:nvSpPr>
          <p:spPr>
            <a:xfrm>
              <a:off x="675353" y="2712175"/>
              <a:ext cx="2705634" cy="966921"/>
            </a:xfrm>
            <a:prstGeom prst="roundRect">
              <a:avLst>
                <a:gd name="adj" fmla="val 25373"/>
              </a:avLst>
            </a:prstGeom>
            <a:solidFill>
              <a:srgbClr val="E95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Giant’s Causeway, County Antrim, Northern Ireland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239180" y="3194678"/>
              <a:ext cx="504145" cy="827944"/>
            </a:xfrm>
            <a:prstGeom prst="straightConnector1">
              <a:avLst/>
            </a:prstGeom>
            <a:ln w="57150">
              <a:solidFill>
                <a:srgbClr val="E95A3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75353" y="4931228"/>
            <a:ext cx="3717548" cy="1212305"/>
            <a:chOff x="675353" y="4931228"/>
            <a:chExt cx="3717548" cy="1212305"/>
          </a:xfrm>
        </p:grpSpPr>
        <p:sp>
          <p:nvSpPr>
            <p:cNvPr id="32" name="Rounded Rectangle 31"/>
            <p:cNvSpPr/>
            <p:nvPr/>
          </p:nvSpPr>
          <p:spPr>
            <a:xfrm>
              <a:off x="675353" y="5415646"/>
              <a:ext cx="2705634" cy="727887"/>
            </a:xfrm>
            <a:prstGeom prst="roundRect">
              <a:avLst>
                <a:gd name="adj" fmla="val 25373"/>
              </a:avLst>
            </a:prstGeom>
            <a:solidFill>
              <a:srgbClr val="E95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Caernarfon Castle, Gwynedd, Wales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3013280" y="4931228"/>
              <a:ext cx="1379621" cy="848361"/>
            </a:xfrm>
            <a:prstGeom prst="straightConnector1">
              <a:avLst/>
            </a:prstGeom>
            <a:ln w="57150">
              <a:solidFill>
                <a:srgbClr val="E95A3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257976" y="2241481"/>
            <a:ext cx="3589900" cy="953197"/>
            <a:chOff x="4257976" y="2241481"/>
            <a:chExt cx="3589900" cy="953197"/>
          </a:xfrm>
        </p:grpSpPr>
        <p:sp>
          <p:nvSpPr>
            <p:cNvPr id="34" name="Rounded Rectangle 33"/>
            <p:cNvSpPr/>
            <p:nvPr/>
          </p:nvSpPr>
          <p:spPr>
            <a:xfrm>
              <a:off x="4828451" y="2241481"/>
              <a:ext cx="3019425" cy="727887"/>
            </a:xfrm>
            <a:prstGeom prst="roundRect">
              <a:avLst>
                <a:gd name="adj" fmla="val 25373"/>
              </a:avLst>
            </a:prstGeom>
            <a:solidFill>
              <a:srgbClr val="E95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Loch Ness, Inverness-shire, Scotland 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4257976" y="2843225"/>
              <a:ext cx="1302955" cy="351453"/>
            </a:xfrm>
            <a:prstGeom prst="straightConnector1">
              <a:avLst/>
            </a:prstGeom>
            <a:ln w="57150">
              <a:solidFill>
                <a:srgbClr val="E95A3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7" y="2647019"/>
            <a:ext cx="2166167" cy="35192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11461" y="5429052"/>
            <a:ext cx="2818169" cy="848453"/>
            <a:chOff x="5411461" y="5429052"/>
            <a:chExt cx="2818169" cy="848453"/>
          </a:xfrm>
        </p:grpSpPr>
        <p:cxnSp>
          <p:nvCxnSpPr>
            <p:cNvPr id="47" name="Straight Arrow Connector 46"/>
            <p:cNvCxnSpPr/>
            <p:nvPr/>
          </p:nvCxnSpPr>
          <p:spPr>
            <a:xfrm flipH="1" flipV="1">
              <a:off x="5411461" y="5429052"/>
              <a:ext cx="926703" cy="299636"/>
            </a:xfrm>
            <a:prstGeom prst="straightConnector1">
              <a:avLst/>
            </a:prstGeom>
            <a:ln w="57150">
              <a:solidFill>
                <a:srgbClr val="E95A3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32"/>
            <p:cNvSpPr/>
            <p:nvPr/>
          </p:nvSpPr>
          <p:spPr>
            <a:xfrm>
              <a:off x="6143657" y="5549618"/>
              <a:ext cx="2085973" cy="727887"/>
            </a:xfrm>
            <a:prstGeom prst="roundRect">
              <a:avLst>
                <a:gd name="adj" fmla="val 25373"/>
              </a:avLst>
            </a:prstGeom>
            <a:solidFill>
              <a:srgbClr val="E95A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Tower Bridge, </a:t>
              </a:r>
              <a:br>
                <a:rPr lang="en-GB" altLang="en-US" dirty="0">
                  <a:solidFill>
                    <a:schemeClr val="bg1"/>
                  </a:solidFill>
                </a:rPr>
              </a:br>
              <a:r>
                <a:rPr lang="en-GB" altLang="en-US" dirty="0">
                  <a:solidFill>
                    <a:schemeClr val="bg1"/>
                  </a:solidFill>
                </a:rPr>
                <a:t>London, England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8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Tower Bridge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75823">
            <a:off x="7316311" y="768371"/>
            <a:ext cx="1086088" cy="1087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2607" r="-1"/>
          <a:stretch/>
        </p:blipFill>
        <p:spPr>
          <a:xfrm>
            <a:off x="1571625" y="1637967"/>
            <a:ext cx="6595760" cy="42690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3231" r="3449" b="14154"/>
          <a:stretch/>
        </p:blipFill>
        <p:spPr>
          <a:xfrm>
            <a:off x="971550" y="1536913"/>
            <a:ext cx="7315375" cy="4634708"/>
          </a:xfrm>
          <a:custGeom>
            <a:avLst/>
            <a:gdLst>
              <a:gd name="connsiteX0" fmla="*/ 1066947 w 7096125"/>
              <a:gd name="connsiteY0" fmla="*/ 113593 h 4495800"/>
              <a:gd name="connsiteX1" fmla="*/ 800099 w 7096125"/>
              <a:gd name="connsiteY1" fmla="*/ 380441 h 4495800"/>
              <a:gd name="connsiteX2" fmla="*/ 800099 w 7096125"/>
              <a:gd name="connsiteY2" fmla="*/ 3450369 h 4495800"/>
              <a:gd name="connsiteX3" fmla="*/ 1066947 w 7096125"/>
              <a:gd name="connsiteY3" fmla="*/ 3717217 h 4495800"/>
              <a:gd name="connsiteX4" fmla="*/ 6695923 w 7096125"/>
              <a:gd name="connsiteY4" fmla="*/ 3717217 h 4495800"/>
              <a:gd name="connsiteX5" fmla="*/ 6962771 w 7096125"/>
              <a:gd name="connsiteY5" fmla="*/ 3450369 h 4495800"/>
              <a:gd name="connsiteX6" fmla="*/ 6962771 w 7096125"/>
              <a:gd name="connsiteY6" fmla="*/ 380441 h 4495800"/>
              <a:gd name="connsiteX7" fmla="*/ 6695923 w 7096125"/>
              <a:gd name="connsiteY7" fmla="*/ 113593 h 4495800"/>
              <a:gd name="connsiteX8" fmla="*/ 368296 w 7096125"/>
              <a:gd name="connsiteY8" fmla="*/ 0 h 4495800"/>
              <a:gd name="connsiteX9" fmla="*/ 6727829 w 7096125"/>
              <a:gd name="connsiteY9" fmla="*/ 0 h 4495800"/>
              <a:gd name="connsiteX10" fmla="*/ 7096125 w 7096125"/>
              <a:gd name="connsiteY10" fmla="*/ 368296 h 4495800"/>
              <a:gd name="connsiteX11" fmla="*/ 7096125 w 7096125"/>
              <a:gd name="connsiteY11" fmla="*/ 4127504 h 4495800"/>
              <a:gd name="connsiteX12" fmla="*/ 6727829 w 7096125"/>
              <a:gd name="connsiteY12" fmla="*/ 4495800 h 4495800"/>
              <a:gd name="connsiteX13" fmla="*/ 368296 w 7096125"/>
              <a:gd name="connsiteY13" fmla="*/ 4495800 h 4495800"/>
              <a:gd name="connsiteX14" fmla="*/ 0 w 7096125"/>
              <a:gd name="connsiteY14" fmla="*/ 4127504 h 4495800"/>
              <a:gd name="connsiteX15" fmla="*/ 0 w 7096125"/>
              <a:gd name="connsiteY15" fmla="*/ 368296 h 4495800"/>
              <a:gd name="connsiteX16" fmla="*/ 368296 w 7096125"/>
              <a:gd name="connsiteY16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5" h="4495800">
                <a:moveTo>
                  <a:pt x="1066947" y="113593"/>
                </a:moveTo>
                <a:cubicBezTo>
                  <a:pt x="919571" y="113593"/>
                  <a:pt x="800099" y="233065"/>
                  <a:pt x="800099" y="380441"/>
                </a:cubicBezTo>
                <a:lnTo>
                  <a:pt x="800099" y="3450369"/>
                </a:lnTo>
                <a:cubicBezTo>
                  <a:pt x="800099" y="3597745"/>
                  <a:pt x="919571" y="3717217"/>
                  <a:pt x="1066947" y="3717217"/>
                </a:cubicBezTo>
                <a:lnTo>
                  <a:pt x="6695923" y="3717217"/>
                </a:lnTo>
                <a:cubicBezTo>
                  <a:pt x="6843299" y="3717217"/>
                  <a:pt x="6962771" y="3597745"/>
                  <a:pt x="6962771" y="3450369"/>
                </a:cubicBezTo>
                <a:lnTo>
                  <a:pt x="6962771" y="380441"/>
                </a:lnTo>
                <a:cubicBezTo>
                  <a:pt x="6962771" y="233065"/>
                  <a:pt x="6843299" y="113593"/>
                  <a:pt x="6695923" y="113593"/>
                </a:cubicBezTo>
                <a:close/>
                <a:moveTo>
                  <a:pt x="368296" y="0"/>
                </a:moveTo>
                <a:lnTo>
                  <a:pt x="6727829" y="0"/>
                </a:lnTo>
                <a:cubicBezTo>
                  <a:pt x="6931233" y="0"/>
                  <a:pt x="7096125" y="164892"/>
                  <a:pt x="7096125" y="368296"/>
                </a:cubicBezTo>
                <a:lnTo>
                  <a:pt x="7096125" y="4127504"/>
                </a:lnTo>
                <a:cubicBezTo>
                  <a:pt x="7096125" y="4330908"/>
                  <a:pt x="6931233" y="4495800"/>
                  <a:pt x="6727829" y="4495800"/>
                </a:cubicBezTo>
                <a:lnTo>
                  <a:pt x="368296" y="4495800"/>
                </a:lnTo>
                <a:cubicBezTo>
                  <a:pt x="164892" y="4495800"/>
                  <a:pt x="0" y="4330908"/>
                  <a:pt x="0" y="4127504"/>
                </a:cubicBezTo>
                <a:lnTo>
                  <a:pt x="0" y="368296"/>
                </a:lnTo>
                <a:cubicBezTo>
                  <a:pt x="0" y="164892"/>
                  <a:pt x="164892" y="0"/>
                  <a:pt x="368296" y="0"/>
                </a:cubicBezTo>
                <a:close/>
              </a:path>
            </a:pathLst>
          </a:custGeom>
          <a:ln w="57150">
            <a:solidFill>
              <a:srgbClr val="E95A3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12623">
            <a:off x="7715140" y="5499991"/>
            <a:ext cx="777519" cy="77833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7591" y="1349249"/>
            <a:ext cx="4926395" cy="755009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This is Tower Bridge in London, England. </a:t>
            </a:r>
            <a:r>
              <a:rPr lang="en-GB" altLang="en-US" u="sng" dirty="0">
                <a:solidFill>
                  <a:schemeClr val="bg1"/>
                </a:solidFill>
              </a:rPr>
              <a:t>Here are </a:t>
            </a:r>
            <a:r>
              <a:rPr lang="en-GB" altLang="en-US" u="sng" dirty="0" err="1">
                <a:solidFill>
                  <a:schemeClr val="bg1"/>
                </a:solidFill>
              </a:rPr>
              <a:t>Ubercorn’s</a:t>
            </a:r>
            <a:r>
              <a:rPr lang="en-GB" altLang="en-US" u="sng" dirty="0">
                <a:solidFill>
                  <a:schemeClr val="bg1"/>
                </a:solidFill>
              </a:rPr>
              <a:t> Funky Facts about it.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5161">
            <a:off x="6525433" y="657468"/>
            <a:ext cx="659969" cy="660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053" y="2376600"/>
            <a:ext cx="2505078" cy="3927307"/>
          </a:xfrm>
          <a:prstGeom prst="rect">
            <a:avLst/>
          </a:prstGeom>
        </p:spPr>
      </p:pic>
      <p:sp>
        <p:nvSpPr>
          <p:cNvPr id="4" name="Rectangle 3">
            <a:hlinkClick r:id="rId6"/>
          </p:cNvPr>
          <p:cNvSpPr/>
          <p:nvPr/>
        </p:nvSpPr>
        <p:spPr>
          <a:xfrm>
            <a:off x="765307" y="1702944"/>
            <a:ext cx="4570961" cy="345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7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Giant’s Causeway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/>
          <a:stretch/>
        </p:blipFill>
        <p:spPr>
          <a:xfrm>
            <a:off x="1645919" y="1695449"/>
            <a:ext cx="6602511" cy="41749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3231" r="3449" b="14154"/>
          <a:stretch/>
        </p:blipFill>
        <p:spPr>
          <a:xfrm>
            <a:off x="971550" y="1536913"/>
            <a:ext cx="7315375" cy="4634708"/>
          </a:xfrm>
          <a:custGeom>
            <a:avLst/>
            <a:gdLst>
              <a:gd name="connsiteX0" fmla="*/ 1066947 w 7096125"/>
              <a:gd name="connsiteY0" fmla="*/ 113593 h 4495800"/>
              <a:gd name="connsiteX1" fmla="*/ 800099 w 7096125"/>
              <a:gd name="connsiteY1" fmla="*/ 380441 h 4495800"/>
              <a:gd name="connsiteX2" fmla="*/ 800099 w 7096125"/>
              <a:gd name="connsiteY2" fmla="*/ 3450369 h 4495800"/>
              <a:gd name="connsiteX3" fmla="*/ 1066947 w 7096125"/>
              <a:gd name="connsiteY3" fmla="*/ 3717217 h 4495800"/>
              <a:gd name="connsiteX4" fmla="*/ 6695923 w 7096125"/>
              <a:gd name="connsiteY4" fmla="*/ 3717217 h 4495800"/>
              <a:gd name="connsiteX5" fmla="*/ 6962771 w 7096125"/>
              <a:gd name="connsiteY5" fmla="*/ 3450369 h 4495800"/>
              <a:gd name="connsiteX6" fmla="*/ 6962771 w 7096125"/>
              <a:gd name="connsiteY6" fmla="*/ 380441 h 4495800"/>
              <a:gd name="connsiteX7" fmla="*/ 6695923 w 7096125"/>
              <a:gd name="connsiteY7" fmla="*/ 113593 h 4495800"/>
              <a:gd name="connsiteX8" fmla="*/ 368296 w 7096125"/>
              <a:gd name="connsiteY8" fmla="*/ 0 h 4495800"/>
              <a:gd name="connsiteX9" fmla="*/ 6727829 w 7096125"/>
              <a:gd name="connsiteY9" fmla="*/ 0 h 4495800"/>
              <a:gd name="connsiteX10" fmla="*/ 7096125 w 7096125"/>
              <a:gd name="connsiteY10" fmla="*/ 368296 h 4495800"/>
              <a:gd name="connsiteX11" fmla="*/ 7096125 w 7096125"/>
              <a:gd name="connsiteY11" fmla="*/ 4127504 h 4495800"/>
              <a:gd name="connsiteX12" fmla="*/ 6727829 w 7096125"/>
              <a:gd name="connsiteY12" fmla="*/ 4495800 h 4495800"/>
              <a:gd name="connsiteX13" fmla="*/ 368296 w 7096125"/>
              <a:gd name="connsiteY13" fmla="*/ 4495800 h 4495800"/>
              <a:gd name="connsiteX14" fmla="*/ 0 w 7096125"/>
              <a:gd name="connsiteY14" fmla="*/ 4127504 h 4495800"/>
              <a:gd name="connsiteX15" fmla="*/ 0 w 7096125"/>
              <a:gd name="connsiteY15" fmla="*/ 368296 h 4495800"/>
              <a:gd name="connsiteX16" fmla="*/ 368296 w 7096125"/>
              <a:gd name="connsiteY16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5" h="4495800">
                <a:moveTo>
                  <a:pt x="1066947" y="113593"/>
                </a:moveTo>
                <a:cubicBezTo>
                  <a:pt x="919571" y="113593"/>
                  <a:pt x="800099" y="233065"/>
                  <a:pt x="800099" y="380441"/>
                </a:cubicBezTo>
                <a:lnTo>
                  <a:pt x="800099" y="3450369"/>
                </a:lnTo>
                <a:cubicBezTo>
                  <a:pt x="800099" y="3597745"/>
                  <a:pt x="919571" y="3717217"/>
                  <a:pt x="1066947" y="3717217"/>
                </a:cubicBezTo>
                <a:lnTo>
                  <a:pt x="6695923" y="3717217"/>
                </a:lnTo>
                <a:cubicBezTo>
                  <a:pt x="6843299" y="3717217"/>
                  <a:pt x="6962771" y="3597745"/>
                  <a:pt x="6962771" y="3450369"/>
                </a:cubicBezTo>
                <a:lnTo>
                  <a:pt x="6962771" y="380441"/>
                </a:lnTo>
                <a:cubicBezTo>
                  <a:pt x="6962771" y="233065"/>
                  <a:pt x="6843299" y="113593"/>
                  <a:pt x="6695923" y="113593"/>
                </a:cubicBezTo>
                <a:close/>
                <a:moveTo>
                  <a:pt x="368296" y="0"/>
                </a:moveTo>
                <a:lnTo>
                  <a:pt x="6727829" y="0"/>
                </a:lnTo>
                <a:cubicBezTo>
                  <a:pt x="6931233" y="0"/>
                  <a:pt x="7096125" y="164892"/>
                  <a:pt x="7096125" y="368296"/>
                </a:cubicBezTo>
                <a:lnTo>
                  <a:pt x="7096125" y="4127504"/>
                </a:lnTo>
                <a:cubicBezTo>
                  <a:pt x="7096125" y="4330908"/>
                  <a:pt x="6931233" y="4495800"/>
                  <a:pt x="6727829" y="4495800"/>
                </a:cubicBezTo>
                <a:lnTo>
                  <a:pt x="368296" y="4495800"/>
                </a:lnTo>
                <a:cubicBezTo>
                  <a:pt x="164892" y="4495800"/>
                  <a:pt x="0" y="4330908"/>
                  <a:pt x="0" y="4127504"/>
                </a:cubicBezTo>
                <a:lnTo>
                  <a:pt x="0" y="368296"/>
                </a:lnTo>
                <a:cubicBezTo>
                  <a:pt x="0" y="164892"/>
                  <a:pt x="164892" y="0"/>
                  <a:pt x="368296" y="0"/>
                </a:cubicBezTo>
                <a:close/>
              </a:path>
            </a:pathLst>
          </a:custGeom>
          <a:ln w="57150">
            <a:solidFill>
              <a:srgbClr val="E95A3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2623">
            <a:off x="7715140" y="5499991"/>
            <a:ext cx="777519" cy="77833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7567" y="1366127"/>
            <a:ext cx="4817471" cy="755009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Giant’s Causeway is in Northern Ireland.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u="sng" dirty="0">
                <a:solidFill>
                  <a:schemeClr val="bg1"/>
                </a:solidFill>
              </a:rPr>
              <a:t>Let’s hear some Funky Facts about it!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5161">
            <a:off x="1005571" y="783305"/>
            <a:ext cx="467765" cy="468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5823">
            <a:off x="7307519" y="746567"/>
            <a:ext cx="878404" cy="879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-3984" r="12976" b="40553"/>
          <a:stretch/>
        </p:blipFill>
        <p:spPr>
          <a:xfrm flipH="1">
            <a:off x="438147" y="5629684"/>
            <a:ext cx="3967871" cy="775782"/>
          </a:xfrm>
          <a:prstGeom prst="rect">
            <a:avLst/>
          </a:prstGeom>
        </p:spPr>
      </p:pic>
      <p:sp>
        <p:nvSpPr>
          <p:cNvPr id="10" name="Rectangle 9">
            <a:hlinkClick r:id="rId6"/>
          </p:cNvPr>
          <p:cNvSpPr/>
          <p:nvPr/>
        </p:nvSpPr>
        <p:spPr>
          <a:xfrm>
            <a:off x="1099586" y="1711581"/>
            <a:ext cx="4053431" cy="345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67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/>
          <a:stretch/>
        </p:blipFill>
        <p:spPr>
          <a:xfrm>
            <a:off x="1704975" y="1640009"/>
            <a:ext cx="6467475" cy="4230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Loch Ness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3231" r="3449" b="14154"/>
          <a:stretch/>
        </p:blipFill>
        <p:spPr>
          <a:xfrm>
            <a:off x="971550" y="1536913"/>
            <a:ext cx="7315375" cy="4634708"/>
          </a:xfrm>
          <a:custGeom>
            <a:avLst/>
            <a:gdLst>
              <a:gd name="connsiteX0" fmla="*/ 1066947 w 7096125"/>
              <a:gd name="connsiteY0" fmla="*/ 113593 h 4495800"/>
              <a:gd name="connsiteX1" fmla="*/ 800099 w 7096125"/>
              <a:gd name="connsiteY1" fmla="*/ 380441 h 4495800"/>
              <a:gd name="connsiteX2" fmla="*/ 800099 w 7096125"/>
              <a:gd name="connsiteY2" fmla="*/ 3450369 h 4495800"/>
              <a:gd name="connsiteX3" fmla="*/ 1066947 w 7096125"/>
              <a:gd name="connsiteY3" fmla="*/ 3717217 h 4495800"/>
              <a:gd name="connsiteX4" fmla="*/ 6695923 w 7096125"/>
              <a:gd name="connsiteY4" fmla="*/ 3717217 h 4495800"/>
              <a:gd name="connsiteX5" fmla="*/ 6962771 w 7096125"/>
              <a:gd name="connsiteY5" fmla="*/ 3450369 h 4495800"/>
              <a:gd name="connsiteX6" fmla="*/ 6962771 w 7096125"/>
              <a:gd name="connsiteY6" fmla="*/ 380441 h 4495800"/>
              <a:gd name="connsiteX7" fmla="*/ 6695923 w 7096125"/>
              <a:gd name="connsiteY7" fmla="*/ 113593 h 4495800"/>
              <a:gd name="connsiteX8" fmla="*/ 368296 w 7096125"/>
              <a:gd name="connsiteY8" fmla="*/ 0 h 4495800"/>
              <a:gd name="connsiteX9" fmla="*/ 6727829 w 7096125"/>
              <a:gd name="connsiteY9" fmla="*/ 0 h 4495800"/>
              <a:gd name="connsiteX10" fmla="*/ 7096125 w 7096125"/>
              <a:gd name="connsiteY10" fmla="*/ 368296 h 4495800"/>
              <a:gd name="connsiteX11" fmla="*/ 7096125 w 7096125"/>
              <a:gd name="connsiteY11" fmla="*/ 4127504 h 4495800"/>
              <a:gd name="connsiteX12" fmla="*/ 6727829 w 7096125"/>
              <a:gd name="connsiteY12" fmla="*/ 4495800 h 4495800"/>
              <a:gd name="connsiteX13" fmla="*/ 368296 w 7096125"/>
              <a:gd name="connsiteY13" fmla="*/ 4495800 h 4495800"/>
              <a:gd name="connsiteX14" fmla="*/ 0 w 7096125"/>
              <a:gd name="connsiteY14" fmla="*/ 4127504 h 4495800"/>
              <a:gd name="connsiteX15" fmla="*/ 0 w 7096125"/>
              <a:gd name="connsiteY15" fmla="*/ 368296 h 4495800"/>
              <a:gd name="connsiteX16" fmla="*/ 368296 w 7096125"/>
              <a:gd name="connsiteY16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5" h="4495800">
                <a:moveTo>
                  <a:pt x="1066947" y="113593"/>
                </a:moveTo>
                <a:cubicBezTo>
                  <a:pt x="919571" y="113593"/>
                  <a:pt x="800099" y="233065"/>
                  <a:pt x="800099" y="380441"/>
                </a:cubicBezTo>
                <a:lnTo>
                  <a:pt x="800099" y="3450369"/>
                </a:lnTo>
                <a:cubicBezTo>
                  <a:pt x="800099" y="3597745"/>
                  <a:pt x="919571" y="3717217"/>
                  <a:pt x="1066947" y="3717217"/>
                </a:cubicBezTo>
                <a:lnTo>
                  <a:pt x="6695923" y="3717217"/>
                </a:lnTo>
                <a:cubicBezTo>
                  <a:pt x="6843299" y="3717217"/>
                  <a:pt x="6962771" y="3597745"/>
                  <a:pt x="6962771" y="3450369"/>
                </a:cubicBezTo>
                <a:lnTo>
                  <a:pt x="6962771" y="380441"/>
                </a:lnTo>
                <a:cubicBezTo>
                  <a:pt x="6962771" y="233065"/>
                  <a:pt x="6843299" y="113593"/>
                  <a:pt x="6695923" y="113593"/>
                </a:cubicBezTo>
                <a:close/>
                <a:moveTo>
                  <a:pt x="368296" y="0"/>
                </a:moveTo>
                <a:lnTo>
                  <a:pt x="6727829" y="0"/>
                </a:lnTo>
                <a:cubicBezTo>
                  <a:pt x="6931233" y="0"/>
                  <a:pt x="7096125" y="164892"/>
                  <a:pt x="7096125" y="368296"/>
                </a:cubicBezTo>
                <a:lnTo>
                  <a:pt x="7096125" y="4127504"/>
                </a:lnTo>
                <a:cubicBezTo>
                  <a:pt x="7096125" y="4330908"/>
                  <a:pt x="6931233" y="4495800"/>
                  <a:pt x="6727829" y="4495800"/>
                </a:cubicBezTo>
                <a:lnTo>
                  <a:pt x="368296" y="4495800"/>
                </a:lnTo>
                <a:cubicBezTo>
                  <a:pt x="164892" y="4495800"/>
                  <a:pt x="0" y="4330908"/>
                  <a:pt x="0" y="4127504"/>
                </a:cubicBezTo>
                <a:lnTo>
                  <a:pt x="0" y="368296"/>
                </a:lnTo>
                <a:cubicBezTo>
                  <a:pt x="0" y="164892"/>
                  <a:pt x="164892" y="0"/>
                  <a:pt x="368296" y="0"/>
                </a:cubicBezTo>
                <a:close/>
              </a:path>
            </a:pathLst>
          </a:custGeom>
          <a:ln w="57150">
            <a:solidFill>
              <a:srgbClr val="E95A3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2623">
            <a:off x="552340" y="4147441"/>
            <a:ext cx="777519" cy="77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4568" y="2112653"/>
            <a:ext cx="2800234" cy="42097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8466" y="5019137"/>
            <a:ext cx="6098602" cy="933521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Loch Ness is in Scotland. ‘Loch’ is a Scottish word for ‘lake’. </a:t>
            </a:r>
            <a:r>
              <a:rPr lang="en-GB" altLang="en-US" u="sng" dirty="0">
                <a:solidFill>
                  <a:schemeClr val="bg1"/>
                </a:solidFill>
              </a:rPr>
              <a:t>Let’s listen to </a:t>
            </a:r>
            <a:r>
              <a:rPr lang="en-GB" altLang="en-US" u="sng" dirty="0" err="1">
                <a:solidFill>
                  <a:schemeClr val="bg1"/>
                </a:solidFill>
              </a:rPr>
              <a:t>Ubercorn</a:t>
            </a:r>
            <a:r>
              <a:rPr lang="en-GB" altLang="en-US" u="sng" dirty="0">
                <a:solidFill>
                  <a:schemeClr val="bg1"/>
                </a:solidFill>
              </a:rPr>
              <a:t> as he tells us about Loch Ness and the rumour about who might live there.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5161">
            <a:off x="1005571" y="783305"/>
            <a:ext cx="467765" cy="468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5823">
            <a:off x="7307519" y="746567"/>
            <a:ext cx="878404" cy="879324"/>
          </a:xfrm>
          <a:prstGeom prst="rect">
            <a:avLst/>
          </a:prstGeom>
        </p:spPr>
      </p:pic>
      <p:sp>
        <p:nvSpPr>
          <p:cNvPr id="13" name="Rectangle 12">
            <a:hlinkClick r:id="rId6"/>
          </p:cNvPr>
          <p:cNvSpPr/>
          <p:nvPr/>
        </p:nvSpPr>
        <p:spPr>
          <a:xfrm>
            <a:off x="1057275" y="5313151"/>
            <a:ext cx="5534025" cy="639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12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Caernarfon Castle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5823">
            <a:off x="7316311" y="768371"/>
            <a:ext cx="1086088" cy="1087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" r="2154"/>
          <a:stretch/>
        </p:blipFill>
        <p:spPr>
          <a:xfrm>
            <a:off x="1645920" y="1637967"/>
            <a:ext cx="6497955" cy="41047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3231" r="3449" b="14154"/>
          <a:stretch/>
        </p:blipFill>
        <p:spPr>
          <a:xfrm>
            <a:off x="971550" y="1536913"/>
            <a:ext cx="7315375" cy="4634708"/>
          </a:xfrm>
          <a:custGeom>
            <a:avLst/>
            <a:gdLst>
              <a:gd name="connsiteX0" fmla="*/ 1066947 w 7096125"/>
              <a:gd name="connsiteY0" fmla="*/ 113593 h 4495800"/>
              <a:gd name="connsiteX1" fmla="*/ 800099 w 7096125"/>
              <a:gd name="connsiteY1" fmla="*/ 380441 h 4495800"/>
              <a:gd name="connsiteX2" fmla="*/ 800099 w 7096125"/>
              <a:gd name="connsiteY2" fmla="*/ 3450369 h 4495800"/>
              <a:gd name="connsiteX3" fmla="*/ 1066947 w 7096125"/>
              <a:gd name="connsiteY3" fmla="*/ 3717217 h 4495800"/>
              <a:gd name="connsiteX4" fmla="*/ 6695923 w 7096125"/>
              <a:gd name="connsiteY4" fmla="*/ 3717217 h 4495800"/>
              <a:gd name="connsiteX5" fmla="*/ 6962771 w 7096125"/>
              <a:gd name="connsiteY5" fmla="*/ 3450369 h 4495800"/>
              <a:gd name="connsiteX6" fmla="*/ 6962771 w 7096125"/>
              <a:gd name="connsiteY6" fmla="*/ 380441 h 4495800"/>
              <a:gd name="connsiteX7" fmla="*/ 6695923 w 7096125"/>
              <a:gd name="connsiteY7" fmla="*/ 113593 h 4495800"/>
              <a:gd name="connsiteX8" fmla="*/ 368296 w 7096125"/>
              <a:gd name="connsiteY8" fmla="*/ 0 h 4495800"/>
              <a:gd name="connsiteX9" fmla="*/ 6727829 w 7096125"/>
              <a:gd name="connsiteY9" fmla="*/ 0 h 4495800"/>
              <a:gd name="connsiteX10" fmla="*/ 7096125 w 7096125"/>
              <a:gd name="connsiteY10" fmla="*/ 368296 h 4495800"/>
              <a:gd name="connsiteX11" fmla="*/ 7096125 w 7096125"/>
              <a:gd name="connsiteY11" fmla="*/ 4127504 h 4495800"/>
              <a:gd name="connsiteX12" fmla="*/ 6727829 w 7096125"/>
              <a:gd name="connsiteY12" fmla="*/ 4495800 h 4495800"/>
              <a:gd name="connsiteX13" fmla="*/ 368296 w 7096125"/>
              <a:gd name="connsiteY13" fmla="*/ 4495800 h 4495800"/>
              <a:gd name="connsiteX14" fmla="*/ 0 w 7096125"/>
              <a:gd name="connsiteY14" fmla="*/ 4127504 h 4495800"/>
              <a:gd name="connsiteX15" fmla="*/ 0 w 7096125"/>
              <a:gd name="connsiteY15" fmla="*/ 368296 h 4495800"/>
              <a:gd name="connsiteX16" fmla="*/ 368296 w 7096125"/>
              <a:gd name="connsiteY16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5" h="4495800">
                <a:moveTo>
                  <a:pt x="1066947" y="113593"/>
                </a:moveTo>
                <a:cubicBezTo>
                  <a:pt x="919571" y="113593"/>
                  <a:pt x="800099" y="233065"/>
                  <a:pt x="800099" y="380441"/>
                </a:cubicBezTo>
                <a:lnTo>
                  <a:pt x="800099" y="3450369"/>
                </a:lnTo>
                <a:cubicBezTo>
                  <a:pt x="800099" y="3597745"/>
                  <a:pt x="919571" y="3717217"/>
                  <a:pt x="1066947" y="3717217"/>
                </a:cubicBezTo>
                <a:lnTo>
                  <a:pt x="6695923" y="3717217"/>
                </a:lnTo>
                <a:cubicBezTo>
                  <a:pt x="6843299" y="3717217"/>
                  <a:pt x="6962771" y="3597745"/>
                  <a:pt x="6962771" y="3450369"/>
                </a:cubicBezTo>
                <a:lnTo>
                  <a:pt x="6962771" y="380441"/>
                </a:lnTo>
                <a:cubicBezTo>
                  <a:pt x="6962771" y="233065"/>
                  <a:pt x="6843299" y="113593"/>
                  <a:pt x="6695923" y="113593"/>
                </a:cubicBezTo>
                <a:close/>
                <a:moveTo>
                  <a:pt x="368296" y="0"/>
                </a:moveTo>
                <a:lnTo>
                  <a:pt x="6727829" y="0"/>
                </a:lnTo>
                <a:cubicBezTo>
                  <a:pt x="6931233" y="0"/>
                  <a:pt x="7096125" y="164892"/>
                  <a:pt x="7096125" y="368296"/>
                </a:cubicBezTo>
                <a:lnTo>
                  <a:pt x="7096125" y="4127504"/>
                </a:lnTo>
                <a:cubicBezTo>
                  <a:pt x="7096125" y="4330908"/>
                  <a:pt x="6931233" y="4495800"/>
                  <a:pt x="6727829" y="4495800"/>
                </a:cubicBezTo>
                <a:lnTo>
                  <a:pt x="368296" y="4495800"/>
                </a:lnTo>
                <a:cubicBezTo>
                  <a:pt x="164892" y="4495800"/>
                  <a:pt x="0" y="4330908"/>
                  <a:pt x="0" y="4127504"/>
                </a:cubicBezTo>
                <a:lnTo>
                  <a:pt x="0" y="368296"/>
                </a:lnTo>
                <a:cubicBezTo>
                  <a:pt x="0" y="164892"/>
                  <a:pt x="164892" y="0"/>
                  <a:pt x="368296" y="0"/>
                </a:cubicBezTo>
                <a:close/>
              </a:path>
            </a:pathLst>
          </a:custGeom>
          <a:ln w="57150">
            <a:solidFill>
              <a:srgbClr val="E95A30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731194" y="5204297"/>
            <a:ext cx="5822006" cy="751831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Caernarfon</a:t>
            </a:r>
            <a:r>
              <a:rPr lang="en-GB" altLang="en-US" dirty="0">
                <a:solidFill>
                  <a:schemeClr val="bg1"/>
                </a:solidFill>
              </a:rPr>
              <a:t> Castle is in Wales.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 </a:t>
            </a:r>
            <a:r>
              <a:rPr lang="en-GB" altLang="en-US" u="sng" dirty="0">
                <a:solidFill>
                  <a:schemeClr val="bg1"/>
                </a:solidFill>
              </a:rPr>
              <a:t>Here are </a:t>
            </a:r>
            <a:r>
              <a:rPr lang="en-GB" altLang="en-US" u="sng" dirty="0" err="1">
                <a:solidFill>
                  <a:schemeClr val="bg1"/>
                </a:solidFill>
              </a:rPr>
              <a:t>Ubercorn’s</a:t>
            </a:r>
            <a:r>
              <a:rPr lang="en-GB" altLang="en-US" u="sng" dirty="0">
                <a:solidFill>
                  <a:schemeClr val="bg1"/>
                </a:solidFill>
              </a:rPr>
              <a:t> top three Funky Facts about it.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4025" y="2860567"/>
            <a:ext cx="3067468" cy="3412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5161">
            <a:off x="1005569" y="882684"/>
            <a:ext cx="467765" cy="4682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549" y="5570004"/>
            <a:ext cx="5388308" cy="345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7"/>
          </p:cNvPr>
          <p:cNvSpPr/>
          <p:nvPr/>
        </p:nvSpPr>
        <p:spPr>
          <a:xfrm>
            <a:off x="990797" y="5545638"/>
            <a:ext cx="5349812" cy="345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4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E94E13">
                  <a:alpha val="85000"/>
                </a:srgbClr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8561" t="14577" r="716" b="14629"/>
          <a:stretch/>
        </p:blipFill>
        <p:spPr>
          <a:xfrm rot="5400000">
            <a:off x="3549917" y="1276976"/>
            <a:ext cx="2015000" cy="8262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What Is a Landmark?</a:t>
            </a:r>
          </a:p>
        </p:txBody>
      </p:sp>
      <p:sp>
        <p:nvSpPr>
          <p:cNvPr id="6" name="Oval 5"/>
          <p:cNvSpPr/>
          <p:nvPr/>
        </p:nvSpPr>
        <p:spPr>
          <a:xfrm>
            <a:off x="3627762" y="1679295"/>
            <a:ext cx="1623217" cy="1623217"/>
          </a:xfrm>
          <a:prstGeom prst="ellipse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9548" r="46528" b="23122"/>
          <a:stretch/>
        </p:blipFill>
        <p:spPr>
          <a:xfrm rot="5400000">
            <a:off x="6715900" y="883998"/>
            <a:ext cx="1915053" cy="100325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1001" y="3814058"/>
            <a:ext cx="899901" cy="899901"/>
          </a:xfrm>
          <a:prstGeom prst="ellipse">
            <a:avLst/>
          </a:prstGeom>
          <a:solidFill>
            <a:srgbClr val="25B7B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10408" y="4166994"/>
            <a:ext cx="5112216" cy="14556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152587" y="2872801"/>
            <a:ext cx="899901" cy="899901"/>
          </a:xfrm>
          <a:prstGeom prst="ellipse">
            <a:avLst/>
          </a:prstGeom>
          <a:solidFill>
            <a:srgbClr val="E94E1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408" y="2093862"/>
            <a:ext cx="5112216" cy="14556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3648" y="2316007"/>
            <a:ext cx="3425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000" dirty="0">
                <a:solidFill>
                  <a:srgbClr val="01407D"/>
                </a:solidFill>
              </a:rPr>
              <a:t>Hey, Go Jet Cadets, have you heard of the word ‘landmark’?</a:t>
            </a:r>
            <a:endParaRPr lang="en-GB" sz="2000" dirty="0">
              <a:solidFill>
                <a:srgbClr val="01407D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20091" y="3172676"/>
            <a:ext cx="918586" cy="908266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-3984" r="12976" b="16944"/>
          <a:stretch/>
        </p:blipFill>
        <p:spPr>
          <a:xfrm flipH="1">
            <a:off x="419098" y="5331676"/>
            <a:ext cx="3967871" cy="10838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5" y="1350410"/>
            <a:ext cx="2258268" cy="493073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53648" y="4556525"/>
            <a:ext cx="342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000" dirty="0">
                <a:solidFill>
                  <a:srgbClr val="01407D"/>
                </a:solidFill>
              </a:rPr>
              <a:t>What do you think </a:t>
            </a:r>
            <a:br>
              <a:rPr lang="en-GB" altLang="en-US" sz="2000" dirty="0">
                <a:solidFill>
                  <a:srgbClr val="01407D"/>
                </a:solidFill>
              </a:rPr>
            </a:br>
            <a:r>
              <a:rPr lang="en-GB" altLang="en-US" sz="2000" dirty="0">
                <a:solidFill>
                  <a:srgbClr val="01407D"/>
                </a:solidFill>
              </a:rPr>
              <a:t>it means?</a:t>
            </a:r>
            <a:endParaRPr lang="en-GB" sz="2000" dirty="0">
              <a:solidFill>
                <a:srgbClr val="01407D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3501" r="71339" b="23122"/>
          <a:stretch/>
        </p:blipFill>
        <p:spPr>
          <a:xfrm rot="5400000">
            <a:off x="3884284" y="3334873"/>
            <a:ext cx="660991" cy="10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9386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8561" t="14577" r="716" b="14629"/>
          <a:stretch/>
        </p:blipFill>
        <p:spPr>
          <a:xfrm rot="5400000">
            <a:off x="3549917" y="1276976"/>
            <a:ext cx="2015000" cy="8262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Explore Some More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0" y="1581547"/>
            <a:ext cx="4434840" cy="34238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0"/>
          <a:stretch/>
        </p:blipFill>
        <p:spPr>
          <a:xfrm rot="5400000">
            <a:off x="4998723" y="1859020"/>
            <a:ext cx="3652786" cy="303006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679383" y="2459503"/>
            <a:ext cx="5223100" cy="3381934"/>
          </a:xfrm>
          <a:prstGeom prst="roundRect">
            <a:avLst>
              <a:gd name="adj" fmla="val 10737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2000">
                <a:schemeClr val="bg1"/>
              </a:gs>
            </a:gsLst>
            <a:lin ang="16200000" scaled="1"/>
          </a:gradFill>
          <a:ln w="76200">
            <a:solidFill>
              <a:srgbClr val="E9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919064" y="1465197"/>
            <a:ext cx="4390919" cy="3389938"/>
            <a:chOff x="919064" y="1465197"/>
            <a:chExt cx="4390919" cy="33899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64" y="1465197"/>
              <a:ext cx="4390919" cy="33899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62313" y="1968406"/>
              <a:ext cx="31206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2000" dirty="0"/>
                <a:t>You are going to find out more about landmarks and maps. </a:t>
              </a:r>
              <a:br>
                <a:rPr lang="en-GB" altLang="en-US" sz="2000" dirty="0"/>
              </a:br>
              <a:r>
                <a:rPr lang="en-GB" altLang="en-US" sz="2000" dirty="0">
                  <a:solidFill>
                    <a:srgbClr val="E95A30"/>
                  </a:solidFill>
                </a:rPr>
                <a:t>Maybe soon you can join us and become a </a:t>
              </a:r>
              <a:br>
                <a:rPr lang="en-GB" altLang="en-US" sz="2000" dirty="0">
                  <a:solidFill>
                    <a:srgbClr val="E95A30"/>
                  </a:solidFill>
                </a:rPr>
              </a:br>
              <a:r>
                <a:rPr lang="en-GB" altLang="en-US" sz="2000" b="1" dirty="0">
                  <a:solidFill>
                    <a:srgbClr val="E95A30"/>
                  </a:solidFill>
                </a:rPr>
                <a:t>Go Jet Cadet!</a:t>
              </a:r>
              <a:endParaRPr lang="en-GB" sz="2000" b="1" dirty="0">
                <a:solidFill>
                  <a:srgbClr val="E95A30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6343234" y="1730212"/>
            <a:ext cx="1096699" cy="1084378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837776" y="1378996"/>
            <a:ext cx="782223" cy="736917"/>
          </a:xfrm>
          <a:prstGeom prst="ellipse">
            <a:avLst/>
          </a:prstGeom>
          <a:solidFill>
            <a:srgbClr val="25B7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83"/>
          <a:stretch/>
        </p:blipFill>
        <p:spPr>
          <a:xfrm>
            <a:off x="4126743" y="2224259"/>
            <a:ext cx="3401043" cy="358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8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547" r="393" b="1610"/>
          <a:stretch>
            <a:fillRect/>
          </a:stretch>
        </p:blipFill>
        <p:spPr>
          <a:xfrm>
            <a:off x="440421" y="411062"/>
            <a:ext cx="8292519" cy="6006517"/>
          </a:xfrm>
          <a:custGeom>
            <a:avLst/>
            <a:gdLst>
              <a:gd name="connsiteX0" fmla="*/ 187403 w 8292519"/>
              <a:gd name="connsiteY0" fmla="*/ 0 h 6006517"/>
              <a:gd name="connsiteX1" fmla="*/ 8105116 w 8292519"/>
              <a:gd name="connsiteY1" fmla="*/ 0 h 6006517"/>
              <a:gd name="connsiteX2" fmla="*/ 8292519 w 8292519"/>
              <a:gd name="connsiteY2" fmla="*/ 187403 h 6006517"/>
              <a:gd name="connsiteX3" fmla="*/ 8292519 w 8292519"/>
              <a:gd name="connsiteY3" fmla="*/ 5819114 h 6006517"/>
              <a:gd name="connsiteX4" fmla="*/ 8105116 w 8292519"/>
              <a:gd name="connsiteY4" fmla="*/ 6006517 h 6006517"/>
              <a:gd name="connsiteX5" fmla="*/ 187403 w 8292519"/>
              <a:gd name="connsiteY5" fmla="*/ 6006517 h 6006517"/>
              <a:gd name="connsiteX6" fmla="*/ 0 w 8292519"/>
              <a:gd name="connsiteY6" fmla="*/ 5819114 h 6006517"/>
              <a:gd name="connsiteX7" fmla="*/ 0 w 8292519"/>
              <a:gd name="connsiteY7" fmla="*/ 187403 h 6006517"/>
              <a:gd name="connsiteX8" fmla="*/ 187403 w 8292519"/>
              <a:gd name="connsiteY8" fmla="*/ 0 h 60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2519" h="6006517">
                <a:moveTo>
                  <a:pt x="187403" y="0"/>
                </a:moveTo>
                <a:lnTo>
                  <a:pt x="8105116" y="0"/>
                </a:lnTo>
                <a:cubicBezTo>
                  <a:pt x="8208616" y="0"/>
                  <a:pt x="8292519" y="83903"/>
                  <a:pt x="8292519" y="187403"/>
                </a:cubicBezTo>
                <a:lnTo>
                  <a:pt x="8292519" y="5819114"/>
                </a:lnTo>
                <a:cubicBezTo>
                  <a:pt x="8292519" y="5922614"/>
                  <a:pt x="8208616" y="6006517"/>
                  <a:pt x="8105116" y="6006517"/>
                </a:cubicBezTo>
                <a:lnTo>
                  <a:pt x="187403" y="6006517"/>
                </a:lnTo>
                <a:cubicBezTo>
                  <a:pt x="83903" y="6006517"/>
                  <a:pt x="0" y="5922614"/>
                  <a:pt x="0" y="5819114"/>
                </a:cubicBezTo>
                <a:lnTo>
                  <a:pt x="0" y="187403"/>
                </a:lnTo>
                <a:cubicBezTo>
                  <a:pt x="0" y="83903"/>
                  <a:pt x="83903" y="0"/>
                  <a:pt x="187403" y="0"/>
                </a:cubicBez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747756" y="881058"/>
            <a:ext cx="5266459" cy="1634490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 w="38100">
            <a:solidFill>
              <a:srgbClr val="01407D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rgbClr val="01407D"/>
                </a:solidFill>
              </a:rPr>
              <a:t>A landmark is something that stands out in an area. It could be a building, a bridge, a lake or river, a sculpture or something else. These places might be special because they are big, nice to look at or really old.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33798" b="57011"/>
          <a:stretch/>
        </p:blipFill>
        <p:spPr>
          <a:xfrm rot="10800000">
            <a:off x="440419" y="3405114"/>
            <a:ext cx="2886381" cy="561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756" y="2649985"/>
            <a:ext cx="5266459" cy="1021556"/>
          </a:xfrm>
          <a:prstGeom prst="roundRect">
            <a:avLst/>
          </a:prstGeom>
          <a:solidFill>
            <a:srgbClr val="E94E13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 landmark makes a place recognisable.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This means that you could look at a picture of a landmark and know straight away where it is. </a:t>
            </a:r>
          </a:p>
        </p:txBody>
      </p:sp>
      <p:sp>
        <p:nvSpPr>
          <p:cNvPr id="19" name="Freeform 18"/>
          <p:cNvSpPr/>
          <p:nvPr/>
        </p:nvSpPr>
        <p:spPr>
          <a:xfrm rot="18847179">
            <a:off x="6376598" y="2024892"/>
            <a:ext cx="1003254" cy="1066771"/>
          </a:xfrm>
          <a:custGeom>
            <a:avLst/>
            <a:gdLst>
              <a:gd name="connsiteX0" fmla="*/ 824235 w 1003254"/>
              <a:gd name="connsiteY0" fmla="*/ 23370 h 1066771"/>
              <a:gd name="connsiteX1" fmla="*/ 1003254 w 1003254"/>
              <a:gd name="connsiteY1" fmla="*/ 455561 h 1066771"/>
              <a:gd name="connsiteX2" fmla="*/ 392044 w 1003254"/>
              <a:gd name="connsiteY2" fmla="*/ 1066771 h 1066771"/>
              <a:gd name="connsiteX3" fmla="*/ 50311 w 1003254"/>
              <a:gd name="connsiteY3" fmla="*/ 962386 h 1066771"/>
              <a:gd name="connsiteX4" fmla="*/ 0 w 1003254"/>
              <a:gd name="connsiteY4" fmla="*/ 920876 h 1066771"/>
              <a:gd name="connsiteX5" fmla="*/ 79412 w 1003254"/>
              <a:gd name="connsiteY5" fmla="*/ 815138 h 1066771"/>
              <a:gd name="connsiteX6" fmla="*/ 220209 w 1003254"/>
              <a:gd name="connsiteY6" fmla="*/ 638799 h 1066771"/>
              <a:gd name="connsiteX7" fmla="*/ 429282 w 1003254"/>
              <a:gd name="connsiteY7" fmla="*/ 402883 h 1066771"/>
              <a:gd name="connsiteX8" fmla="*/ 617634 w 1003254"/>
              <a:gd name="connsiteY8" fmla="*/ 200330 h 1066771"/>
              <a:gd name="connsiteX9" fmla="*/ 795910 w 1003254"/>
              <a:gd name="connsiteY9" fmla="*/ 0 h 106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3254" h="1066771">
                <a:moveTo>
                  <a:pt x="824235" y="23370"/>
                </a:moveTo>
                <a:cubicBezTo>
                  <a:pt x="934842" y="133977"/>
                  <a:pt x="1003254" y="286780"/>
                  <a:pt x="1003254" y="455561"/>
                </a:cubicBezTo>
                <a:cubicBezTo>
                  <a:pt x="1003254" y="793123"/>
                  <a:pt x="729606" y="1066771"/>
                  <a:pt x="392044" y="1066771"/>
                </a:cubicBezTo>
                <a:cubicBezTo>
                  <a:pt x="265458" y="1066771"/>
                  <a:pt x="147860" y="1028289"/>
                  <a:pt x="50311" y="962386"/>
                </a:cubicBezTo>
                <a:lnTo>
                  <a:pt x="0" y="920876"/>
                </a:lnTo>
                <a:lnTo>
                  <a:pt x="79412" y="815138"/>
                </a:lnTo>
                <a:lnTo>
                  <a:pt x="220209" y="638799"/>
                </a:lnTo>
                <a:lnTo>
                  <a:pt x="429282" y="402883"/>
                </a:lnTo>
                <a:lnTo>
                  <a:pt x="617634" y="200330"/>
                </a:lnTo>
                <a:lnTo>
                  <a:pt x="795910" y="0"/>
                </a:lnTo>
                <a:close/>
              </a:path>
            </a:pathLst>
          </a:cu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 rot="18847179">
            <a:off x="6944124" y="1508367"/>
            <a:ext cx="750540" cy="750540"/>
          </a:xfrm>
          <a:prstGeom prst="ellipse">
            <a:avLst/>
          </a:prstGeom>
          <a:solidFill>
            <a:srgbClr val="25B7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6" name="Group 45"/>
          <p:cNvGrpSpPr/>
          <p:nvPr/>
        </p:nvGrpSpPr>
        <p:grpSpPr>
          <a:xfrm>
            <a:off x="3485590" y="3448240"/>
            <a:ext cx="4649729" cy="2805757"/>
            <a:chOff x="3485590" y="3448240"/>
            <a:chExt cx="4649729" cy="2805757"/>
          </a:xfrm>
        </p:grpSpPr>
        <p:sp>
          <p:nvSpPr>
            <p:cNvPr id="45" name="Freeform 44"/>
            <p:cNvSpPr/>
            <p:nvPr/>
          </p:nvSpPr>
          <p:spPr>
            <a:xfrm>
              <a:off x="6014215" y="3448240"/>
              <a:ext cx="2121104" cy="1243917"/>
            </a:xfrm>
            <a:custGeom>
              <a:avLst/>
              <a:gdLst>
                <a:gd name="connsiteX0" fmla="*/ 853064 w 2121104"/>
                <a:gd name="connsiteY0" fmla="*/ 3363 h 1243917"/>
                <a:gd name="connsiteX1" fmla="*/ 1157864 w 2121104"/>
                <a:gd name="connsiteY1" fmla="*/ 441513 h 1243917"/>
                <a:gd name="connsiteX2" fmla="*/ 14864 w 2121104"/>
                <a:gd name="connsiteY2" fmla="*/ 1241613 h 1243917"/>
                <a:gd name="connsiteX3" fmla="*/ 2110364 w 2121104"/>
                <a:gd name="connsiteY3" fmla="*/ 660588 h 1243917"/>
                <a:gd name="connsiteX4" fmla="*/ 853064 w 2121104"/>
                <a:gd name="connsiteY4" fmla="*/ 3363 h 124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1104" h="1243917">
                  <a:moveTo>
                    <a:pt x="853064" y="3363"/>
                  </a:moveTo>
                  <a:cubicBezTo>
                    <a:pt x="694314" y="-33149"/>
                    <a:pt x="1297564" y="235138"/>
                    <a:pt x="1157864" y="441513"/>
                  </a:cubicBezTo>
                  <a:cubicBezTo>
                    <a:pt x="1018164" y="647888"/>
                    <a:pt x="-143886" y="1205101"/>
                    <a:pt x="14864" y="1241613"/>
                  </a:cubicBezTo>
                  <a:cubicBezTo>
                    <a:pt x="173614" y="1278125"/>
                    <a:pt x="1972252" y="871726"/>
                    <a:pt x="2110364" y="660588"/>
                  </a:cubicBezTo>
                  <a:cubicBezTo>
                    <a:pt x="2248477" y="449451"/>
                    <a:pt x="1011814" y="39875"/>
                    <a:pt x="853064" y="3363"/>
                  </a:cubicBezTo>
                  <a:close/>
                </a:path>
              </a:pathLst>
            </a:custGeom>
            <a:solidFill>
              <a:srgbClr val="3D6FA1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968">
              <a:off x="3485590" y="4163077"/>
              <a:ext cx="3836167" cy="2090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0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9386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8561" t="14577" r="716" b="14629"/>
          <a:stretch/>
        </p:blipFill>
        <p:spPr>
          <a:xfrm rot="5400000">
            <a:off x="3549917" y="1276976"/>
            <a:ext cx="2015000" cy="8262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Landmarks Near You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0" y="1581547"/>
            <a:ext cx="4434840" cy="34238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0"/>
          <a:stretch/>
        </p:blipFill>
        <p:spPr>
          <a:xfrm rot="5400000">
            <a:off x="4998723" y="1859020"/>
            <a:ext cx="3652786" cy="303006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679383" y="2459503"/>
            <a:ext cx="5223100" cy="3381934"/>
          </a:xfrm>
          <a:prstGeom prst="roundRect">
            <a:avLst>
              <a:gd name="adj" fmla="val 10737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2000">
                <a:schemeClr val="bg1"/>
              </a:gs>
            </a:gsLst>
            <a:lin ang="16200000" scaled="1"/>
          </a:gradFill>
          <a:ln w="76200">
            <a:solidFill>
              <a:srgbClr val="E9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5"/>
          <a:stretch/>
        </p:blipFill>
        <p:spPr>
          <a:xfrm>
            <a:off x="3588236" y="3775873"/>
            <a:ext cx="5209702" cy="26396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9064" y="1465197"/>
            <a:ext cx="4390919" cy="3389938"/>
            <a:chOff x="919064" y="1465197"/>
            <a:chExt cx="4390919" cy="33899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64" y="1465197"/>
              <a:ext cx="4390919" cy="33899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60936" y="2112452"/>
              <a:ext cx="31206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2700" dirty="0"/>
                <a:t>I </a:t>
              </a:r>
              <a:r>
                <a:rPr lang="en-GB" altLang="en-US" sz="2700" b="1" dirty="0"/>
                <a:t>love</a:t>
              </a:r>
              <a:r>
                <a:rPr lang="en-GB" altLang="en-US" sz="2700" dirty="0"/>
                <a:t> flying the </a:t>
              </a:r>
              <a:r>
                <a:rPr lang="en-GB" altLang="en-US" sz="2700" dirty="0" err="1"/>
                <a:t>Vroomster</a:t>
              </a:r>
              <a:r>
                <a:rPr lang="en-GB" altLang="en-US" sz="2700" dirty="0"/>
                <a:t> to different landmarks.</a:t>
              </a:r>
              <a:endParaRPr lang="en-GB" sz="2700" dirty="0"/>
            </a:p>
          </p:txBody>
        </p:sp>
      </p:grpSp>
      <p:sp>
        <p:nvSpPr>
          <p:cNvPr id="23" name="Oval 22"/>
          <p:cNvSpPr/>
          <p:nvPr/>
        </p:nvSpPr>
        <p:spPr>
          <a:xfrm>
            <a:off x="6343234" y="1730212"/>
            <a:ext cx="1096699" cy="1084378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837776" y="1378996"/>
            <a:ext cx="782223" cy="736917"/>
          </a:xfrm>
          <a:prstGeom prst="ellipse">
            <a:avLst/>
          </a:prstGeom>
          <a:solidFill>
            <a:srgbClr val="25B7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0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26344" y="3374051"/>
            <a:ext cx="8262150" cy="3041498"/>
          </a:xfrm>
          <a:prstGeom prst="roundRect">
            <a:avLst>
              <a:gd name="adj" fmla="val 5261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9386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8561" t="14577" r="716" b="14629"/>
          <a:stretch/>
        </p:blipFill>
        <p:spPr>
          <a:xfrm rot="5400000">
            <a:off x="3549917" y="1276976"/>
            <a:ext cx="2015000" cy="8262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Landmarks Near You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8" y="1562022"/>
            <a:ext cx="4538492" cy="3503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0"/>
          <a:stretch/>
        </p:blipFill>
        <p:spPr>
          <a:xfrm rot="5400000">
            <a:off x="4998723" y="1859020"/>
            <a:ext cx="3652786" cy="303006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679383" y="2459503"/>
            <a:ext cx="5223100" cy="3381934"/>
          </a:xfrm>
          <a:prstGeom prst="roundRect">
            <a:avLst>
              <a:gd name="adj" fmla="val 10737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2000">
                <a:schemeClr val="bg1"/>
              </a:gs>
            </a:gsLst>
            <a:lin ang="16200000" scaled="1"/>
          </a:gradFill>
          <a:ln w="76200">
            <a:solidFill>
              <a:srgbClr val="E9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5"/>
          <a:stretch/>
        </p:blipFill>
        <p:spPr>
          <a:xfrm>
            <a:off x="3588236" y="3775873"/>
            <a:ext cx="5209702" cy="26396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88208" y="1437455"/>
            <a:ext cx="4465000" cy="3447131"/>
            <a:chOff x="788208" y="1437455"/>
            <a:chExt cx="4465000" cy="34471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08" y="1437455"/>
              <a:ext cx="4465000" cy="344713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36709" y="2100434"/>
              <a:ext cx="33568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sz="2000" dirty="0"/>
                <a:t>Are there any landmarks near your school or where you live? </a:t>
              </a:r>
              <a:br>
                <a:rPr lang="en-GB" altLang="en-US" sz="2000" dirty="0"/>
              </a:br>
              <a:r>
                <a:rPr lang="en-GB" altLang="en-US" sz="2000" b="1" dirty="0"/>
                <a:t>What are they? </a:t>
              </a:r>
              <a:br>
                <a:rPr lang="en-GB" altLang="en-US" sz="2000" dirty="0"/>
              </a:br>
              <a:r>
                <a:rPr lang="en-GB" altLang="en-US" sz="2000" dirty="0">
                  <a:solidFill>
                    <a:srgbClr val="E95A30"/>
                  </a:solidFill>
                </a:rPr>
                <a:t>Why are they special?</a:t>
              </a:r>
              <a:endParaRPr lang="en-GB" sz="2000" dirty="0">
                <a:solidFill>
                  <a:srgbClr val="E95A30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6343234" y="1730212"/>
            <a:ext cx="1096699" cy="1084378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837776" y="1378996"/>
            <a:ext cx="782223" cy="736917"/>
          </a:xfrm>
          <a:prstGeom prst="ellipse">
            <a:avLst/>
          </a:prstGeom>
          <a:solidFill>
            <a:srgbClr val="25B7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Famous Landmarks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7673" y="1706164"/>
            <a:ext cx="8240817" cy="4723212"/>
            <a:chOff x="447673" y="1706164"/>
            <a:chExt cx="8240817" cy="4723212"/>
          </a:xfrm>
        </p:grpSpPr>
        <p:sp>
          <p:nvSpPr>
            <p:cNvPr id="26" name="Freeform 25"/>
            <p:cNvSpPr/>
            <p:nvPr/>
          </p:nvSpPr>
          <p:spPr>
            <a:xfrm>
              <a:off x="447673" y="1715675"/>
              <a:ext cx="8239125" cy="4713701"/>
            </a:xfrm>
            <a:custGeom>
              <a:avLst/>
              <a:gdLst>
                <a:gd name="connsiteX0" fmla="*/ 0 w 8239125"/>
                <a:gd name="connsiteY0" fmla="*/ 0 h 4713701"/>
                <a:gd name="connsiteX1" fmla="*/ 8239125 w 8239125"/>
                <a:gd name="connsiteY1" fmla="*/ 4183080 h 4713701"/>
                <a:gd name="connsiteX2" fmla="*/ 8239125 w 8239125"/>
                <a:gd name="connsiteY2" fmla="*/ 4556085 h 4713701"/>
                <a:gd name="connsiteX3" fmla="*/ 8081509 w 8239125"/>
                <a:gd name="connsiteY3" fmla="*/ 4713701 h 4713701"/>
                <a:gd name="connsiteX4" fmla="*/ 157616 w 8239125"/>
                <a:gd name="connsiteY4" fmla="*/ 4713701 h 4713701"/>
                <a:gd name="connsiteX5" fmla="*/ 0 w 8239125"/>
                <a:gd name="connsiteY5" fmla="*/ 4556085 h 471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9125" h="4713701">
                  <a:moveTo>
                    <a:pt x="0" y="0"/>
                  </a:moveTo>
                  <a:lnTo>
                    <a:pt x="8239125" y="4183080"/>
                  </a:lnTo>
                  <a:lnTo>
                    <a:pt x="8239125" y="4556085"/>
                  </a:lnTo>
                  <a:cubicBezTo>
                    <a:pt x="8239125" y="4643134"/>
                    <a:pt x="8168558" y="4713701"/>
                    <a:pt x="8081509" y="4713701"/>
                  </a:cubicBezTo>
                  <a:lnTo>
                    <a:pt x="157616" y="4713701"/>
                  </a:lnTo>
                  <a:cubicBezTo>
                    <a:pt x="70567" y="4713701"/>
                    <a:pt x="0" y="4643134"/>
                    <a:pt x="0" y="4556085"/>
                  </a:cubicBezTo>
                  <a:close/>
                </a:path>
              </a:pathLst>
            </a:custGeom>
            <a:solidFill>
              <a:srgbClr val="8AC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27477" t="14576" r="719" b="14894"/>
            <a:stretch/>
          </p:blipFill>
          <p:spPr>
            <a:xfrm rot="5400000">
              <a:off x="2218150" y="-54788"/>
              <a:ext cx="4709387" cy="8231292"/>
            </a:xfrm>
            <a:custGeom>
              <a:avLst/>
              <a:gdLst>
                <a:gd name="connsiteX0" fmla="*/ 0 w 4709387"/>
                <a:gd name="connsiteY0" fmla="*/ 8231292 h 8231292"/>
                <a:gd name="connsiteX1" fmla="*/ 627461 w 4709387"/>
                <a:gd name="connsiteY1" fmla="*/ 7050189 h 8231292"/>
                <a:gd name="connsiteX2" fmla="*/ 606194 w 4709387"/>
                <a:gd name="connsiteY2" fmla="*/ 7024462 h 8231292"/>
                <a:gd name="connsiteX3" fmla="*/ 4217640 w 4709387"/>
                <a:gd name="connsiteY3" fmla="*/ 0 h 8231292"/>
                <a:gd name="connsiteX4" fmla="*/ 4709387 w 4709387"/>
                <a:gd name="connsiteY4" fmla="*/ 0 h 8231292"/>
                <a:gd name="connsiteX5" fmla="*/ 4709387 w 4709387"/>
                <a:gd name="connsiteY5" fmla="*/ 8231292 h 8231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9387" h="8231292">
                  <a:moveTo>
                    <a:pt x="0" y="8231292"/>
                  </a:moveTo>
                  <a:lnTo>
                    <a:pt x="627461" y="7050189"/>
                  </a:lnTo>
                  <a:lnTo>
                    <a:pt x="606194" y="7024462"/>
                  </a:lnTo>
                  <a:lnTo>
                    <a:pt x="4217640" y="0"/>
                  </a:lnTo>
                  <a:lnTo>
                    <a:pt x="4709387" y="0"/>
                  </a:lnTo>
                  <a:lnTo>
                    <a:pt x="4709387" y="8231292"/>
                  </a:lnTo>
                  <a:close/>
                </a:path>
              </a:pathLst>
            </a:custGeom>
          </p:spPr>
        </p:pic>
      </p:grpSp>
      <p:sp>
        <p:nvSpPr>
          <p:cNvPr id="3" name="Rectangle 2"/>
          <p:cNvSpPr/>
          <p:nvPr/>
        </p:nvSpPr>
        <p:spPr>
          <a:xfrm>
            <a:off x="947735" y="1552486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Here are some pictures of famous landmarks around the world. </a:t>
            </a: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1030056" y="2209592"/>
            <a:ext cx="5223100" cy="17124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2000">
                <a:schemeClr val="bg1"/>
              </a:gs>
            </a:gsLst>
            <a:lin ang="16200000" scaled="1"/>
          </a:gra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2916010" y="4215619"/>
            <a:ext cx="5223100" cy="17124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52000">
                <a:schemeClr val="bg1"/>
              </a:gs>
            </a:gsLst>
            <a:lin ang="16200000" scaled="1"/>
          </a:gra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464451" y="2413353"/>
            <a:ext cx="5562602" cy="1304926"/>
            <a:chOff x="464451" y="2413353"/>
            <a:chExt cx="5562602" cy="1304926"/>
          </a:xfrm>
        </p:grpSpPr>
        <p:sp>
          <p:nvSpPr>
            <p:cNvPr id="11" name="Freeform 10"/>
            <p:cNvSpPr/>
            <p:nvPr/>
          </p:nvSpPr>
          <p:spPr>
            <a:xfrm>
              <a:off x="464451" y="2413353"/>
              <a:ext cx="5562602" cy="1304926"/>
            </a:xfrm>
            <a:custGeom>
              <a:avLst/>
              <a:gdLst>
                <a:gd name="connsiteX0" fmla="*/ 0 w 6329365"/>
                <a:gd name="connsiteY0" fmla="*/ 0 h 1304926"/>
                <a:gd name="connsiteX1" fmla="*/ 5676902 w 6329365"/>
                <a:gd name="connsiteY1" fmla="*/ 0 h 1304926"/>
                <a:gd name="connsiteX2" fmla="*/ 5686427 w 6329365"/>
                <a:gd name="connsiteY2" fmla="*/ 0 h 1304926"/>
                <a:gd name="connsiteX3" fmla="*/ 5686427 w 6329365"/>
                <a:gd name="connsiteY3" fmla="*/ 960 h 1304926"/>
                <a:gd name="connsiteX4" fmla="*/ 5808396 w 6329365"/>
                <a:gd name="connsiteY4" fmla="*/ 13256 h 1304926"/>
                <a:gd name="connsiteX5" fmla="*/ 6329365 w 6329365"/>
                <a:gd name="connsiteY5" fmla="*/ 652463 h 1304926"/>
                <a:gd name="connsiteX6" fmla="*/ 5808396 w 6329365"/>
                <a:gd name="connsiteY6" fmla="*/ 1291670 h 1304926"/>
                <a:gd name="connsiteX7" fmla="*/ 5686427 w 6329365"/>
                <a:gd name="connsiteY7" fmla="*/ 1303966 h 1304926"/>
                <a:gd name="connsiteX8" fmla="*/ 5686427 w 6329365"/>
                <a:gd name="connsiteY8" fmla="*/ 1304925 h 1304926"/>
                <a:gd name="connsiteX9" fmla="*/ 5676912 w 6329365"/>
                <a:gd name="connsiteY9" fmla="*/ 1304925 h 1304926"/>
                <a:gd name="connsiteX10" fmla="*/ 5676902 w 6329365"/>
                <a:gd name="connsiteY10" fmla="*/ 1304926 h 1304926"/>
                <a:gd name="connsiteX11" fmla="*/ 5676892 w 6329365"/>
                <a:gd name="connsiteY11" fmla="*/ 1304925 h 1304926"/>
                <a:gd name="connsiteX12" fmla="*/ 0 w 6329365"/>
                <a:gd name="connsiteY12" fmla="*/ 1304925 h 130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9365" h="1304926">
                  <a:moveTo>
                    <a:pt x="0" y="0"/>
                  </a:moveTo>
                  <a:lnTo>
                    <a:pt x="5676902" y="0"/>
                  </a:lnTo>
                  <a:lnTo>
                    <a:pt x="5686427" y="0"/>
                  </a:lnTo>
                  <a:lnTo>
                    <a:pt x="5686427" y="960"/>
                  </a:lnTo>
                  <a:lnTo>
                    <a:pt x="5808396" y="13256"/>
                  </a:lnTo>
                  <a:cubicBezTo>
                    <a:pt x="6105712" y="74096"/>
                    <a:pt x="6329365" y="337161"/>
                    <a:pt x="6329365" y="652463"/>
                  </a:cubicBezTo>
                  <a:cubicBezTo>
                    <a:pt x="6329365" y="967765"/>
                    <a:pt x="6105712" y="1230831"/>
                    <a:pt x="5808396" y="1291670"/>
                  </a:cubicBezTo>
                  <a:lnTo>
                    <a:pt x="5686427" y="1303966"/>
                  </a:lnTo>
                  <a:lnTo>
                    <a:pt x="5686427" y="1304925"/>
                  </a:lnTo>
                  <a:lnTo>
                    <a:pt x="5676912" y="1304925"/>
                  </a:lnTo>
                  <a:lnTo>
                    <a:pt x="5676902" y="1304926"/>
                  </a:lnTo>
                  <a:lnTo>
                    <a:pt x="5676892" y="1304925"/>
                  </a:lnTo>
                  <a:lnTo>
                    <a:pt x="0" y="1304925"/>
                  </a:lnTo>
                  <a:close/>
                </a:path>
              </a:pathLst>
            </a:custGeom>
            <a:solidFill>
              <a:srgbClr val="E94E13"/>
            </a:solidFill>
            <a:ln w="57150">
              <a:solidFill>
                <a:srgbClr val="F188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6757" y="2804206"/>
              <a:ext cx="51387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sz="2800" dirty="0">
                  <a:solidFill>
                    <a:schemeClr val="bg1"/>
                  </a:solidFill>
                </a:rPr>
                <a:t>Do you recognise any of them?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99029" y="4419380"/>
            <a:ext cx="5562602" cy="1304926"/>
            <a:chOff x="3099029" y="4419380"/>
            <a:chExt cx="5562602" cy="1304926"/>
          </a:xfrm>
        </p:grpSpPr>
        <p:sp>
          <p:nvSpPr>
            <p:cNvPr id="13" name="Freeform 12"/>
            <p:cNvSpPr/>
            <p:nvPr/>
          </p:nvSpPr>
          <p:spPr>
            <a:xfrm flipH="1">
              <a:off x="3099029" y="4419380"/>
              <a:ext cx="5562602" cy="1304926"/>
            </a:xfrm>
            <a:custGeom>
              <a:avLst/>
              <a:gdLst>
                <a:gd name="connsiteX0" fmla="*/ 0 w 6329365"/>
                <a:gd name="connsiteY0" fmla="*/ 0 h 1304926"/>
                <a:gd name="connsiteX1" fmla="*/ 5676902 w 6329365"/>
                <a:gd name="connsiteY1" fmla="*/ 0 h 1304926"/>
                <a:gd name="connsiteX2" fmla="*/ 5686427 w 6329365"/>
                <a:gd name="connsiteY2" fmla="*/ 0 h 1304926"/>
                <a:gd name="connsiteX3" fmla="*/ 5686427 w 6329365"/>
                <a:gd name="connsiteY3" fmla="*/ 960 h 1304926"/>
                <a:gd name="connsiteX4" fmla="*/ 5808396 w 6329365"/>
                <a:gd name="connsiteY4" fmla="*/ 13256 h 1304926"/>
                <a:gd name="connsiteX5" fmla="*/ 6329365 w 6329365"/>
                <a:gd name="connsiteY5" fmla="*/ 652463 h 1304926"/>
                <a:gd name="connsiteX6" fmla="*/ 5808396 w 6329365"/>
                <a:gd name="connsiteY6" fmla="*/ 1291670 h 1304926"/>
                <a:gd name="connsiteX7" fmla="*/ 5686427 w 6329365"/>
                <a:gd name="connsiteY7" fmla="*/ 1303966 h 1304926"/>
                <a:gd name="connsiteX8" fmla="*/ 5686427 w 6329365"/>
                <a:gd name="connsiteY8" fmla="*/ 1304925 h 1304926"/>
                <a:gd name="connsiteX9" fmla="*/ 5676912 w 6329365"/>
                <a:gd name="connsiteY9" fmla="*/ 1304925 h 1304926"/>
                <a:gd name="connsiteX10" fmla="*/ 5676902 w 6329365"/>
                <a:gd name="connsiteY10" fmla="*/ 1304926 h 1304926"/>
                <a:gd name="connsiteX11" fmla="*/ 5676892 w 6329365"/>
                <a:gd name="connsiteY11" fmla="*/ 1304925 h 1304926"/>
                <a:gd name="connsiteX12" fmla="*/ 0 w 6329365"/>
                <a:gd name="connsiteY12" fmla="*/ 1304925 h 130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9365" h="1304926">
                  <a:moveTo>
                    <a:pt x="0" y="0"/>
                  </a:moveTo>
                  <a:lnTo>
                    <a:pt x="5676902" y="0"/>
                  </a:lnTo>
                  <a:lnTo>
                    <a:pt x="5686427" y="0"/>
                  </a:lnTo>
                  <a:lnTo>
                    <a:pt x="5686427" y="960"/>
                  </a:lnTo>
                  <a:lnTo>
                    <a:pt x="5808396" y="13256"/>
                  </a:lnTo>
                  <a:cubicBezTo>
                    <a:pt x="6105712" y="74096"/>
                    <a:pt x="6329365" y="337161"/>
                    <a:pt x="6329365" y="652463"/>
                  </a:cubicBezTo>
                  <a:cubicBezTo>
                    <a:pt x="6329365" y="967765"/>
                    <a:pt x="6105712" y="1230831"/>
                    <a:pt x="5808396" y="1291670"/>
                  </a:cubicBezTo>
                  <a:lnTo>
                    <a:pt x="5686427" y="1303966"/>
                  </a:lnTo>
                  <a:lnTo>
                    <a:pt x="5686427" y="1304925"/>
                  </a:lnTo>
                  <a:lnTo>
                    <a:pt x="5676912" y="1304925"/>
                  </a:lnTo>
                  <a:lnTo>
                    <a:pt x="5676902" y="1304926"/>
                  </a:lnTo>
                  <a:lnTo>
                    <a:pt x="5676892" y="1304925"/>
                  </a:lnTo>
                  <a:lnTo>
                    <a:pt x="0" y="1304925"/>
                  </a:lnTo>
                  <a:close/>
                </a:path>
              </a:pathLst>
            </a:custGeom>
            <a:solidFill>
              <a:srgbClr val="009386"/>
            </a:solidFill>
            <a:ln w="57150">
              <a:solidFill>
                <a:srgbClr val="8ACB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40905" y="4815317"/>
              <a:ext cx="51387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2800" dirty="0">
                  <a:solidFill>
                    <a:schemeClr val="bg1"/>
                  </a:solidFill>
                </a:rPr>
                <a:t>Why are they special?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4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Famous Landmarks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75823">
            <a:off x="7316311" y="768371"/>
            <a:ext cx="1086088" cy="1087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 r="4534"/>
          <a:stretch/>
        </p:blipFill>
        <p:spPr>
          <a:xfrm>
            <a:off x="2139589" y="1661326"/>
            <a:ext cx="6071836" cy="35095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3231" r="3449" b="14154"/>
          <a:stretch/>
        </p:blipFill>
        <p:spPr>
          <a:xfrm>
            <a:off x="1505126" y="1536913"/>
            <a:ext cx="6781799" cy="4296657"/>
          </a:xfrm>
          <a:custGeom>
            <a:avLst/>
            <a:gdLst>
              <a:gd name="connsiteX0" fmla="*/ 1066947 w 7096125"/>
              <a:gd name="connsiteY0" fmla="*/ 113593 h 4495800"/>
              <a:gd name="connsiteX1" fmla="*/ 800099 w 7096125"/>
              <a:gd name="connsiteY1" fmla="*/ 380441 h 4495800"/>
              <a:gd name="connsiteX2" fmla="*/ 800099 w 7096125"/>
              <a:gd name="connsiteY2" fmla="*/ 3450369 h 4495800"/>
              <a:gd name="connsiteX3" fmla="*/ 1066947 w 7096125"/>
              <a:gd name="connsiteY3" fmla="*/ 3717217 h 4495800"/>
              <a:gd name="connsiteX4" fmla="*/ 6695923 w 7096125"/>
              <a:gd name="connsiteY4" fmla="*/ 3717217 h 4495800"/>
              <a:gd name="connsiteX5" fmla="*/ 6962771 w 7096125"/>
              <a:gd name="connsiteY5" fmla="*/ 3450369 h 4495800"/>
              <a:gd name="connsiteX6" fmla="*/ 6962771 w 7096125"/>
              <a:gd name="connsiteY6" fmla="*/ 380441 h 4495800"/>
              <a:gd name="connsiteX7" fmla="*/ 6695923 w 7096125"/>
              <a:gd name="connsiteY7" fmla="*/ 113593 h 4495800"/>
              <a:gd name="connsiteX8" fmla="*/ 368296 w 7096125"/>
              <a:gd name="connsiteY8" fmla="*/ 0 h 4495800"/>
              <a:gd name="connsiteX9" fmla="*/ 6727829 w 7096125"/>
              <a:gd name="connsiteY9" fmla="*/ 0 h 4495800"/>
              <a:gd name="connsiteX10" fmla="*/ 7096125 w 7096125"/>
              <a:gd name="connsiteY10" fmla="*/ 368296 h 4495800"/>
              <a:gd name="connsiteX11" fmla="*/ 7096125 w 7096125"/>
              <a:gd name="connsiteY11" fmla="*/ 4127504 h 4495800"/>
              <a:gd name="connsiteX12" fmla="*/ 6727829 w 7096125"/>
              <a:gd name="connsiteY12" fmla="*/ 4495800 h 4495800"/>
              <a:gd name="connsiteX13" fmla="*/ 368296 w 7096125"/>
              <a:gd name="connsiteY13" fmla="*/ 4495800 h 4495800"/>
              <a:gd name="connsiteX14" fmla="*/ 0 w 7096125"/>
              <a:gd name="connsiteY14" fmla="*/ 4127504 h 4495800"/>
              <a:gd name="connsiteX15" fmla="*/ 0 w 7096125"/>
              <a:gd name="connsiteY15" fmla="*/ 368296 h 4495800"/>
              <a:gd name="connsiteX16" fmla="*/ 368296 w 7096125"/>
              <a:gd name="connsiteY16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5" h="4495800">
                <a:moveTo>
                  <a:pt x="1066947" y="113593"/>
                </a:moveTo>
                <a:cubicBezTo>
                  <a:pt x="919571" y="113593"/>
                  <a:pt x="800099" y="233065"/>
                  <a:pt x="800099" y="380441"/>
                </a:cubicBezTo>
                <a:lnTo>
                  <a:pt x="800099" y="3450369"/>
                </a:lnTo>
                <a:cubicBezTo>
                  <a:pt x="800099" y="3597745"/>
                  <a:pt x="919571" y="3717217"/>
                  <a:pt x="1066947" y="3717217"/>
                </a:cubicBezTo>
                <a:lnTo>
                  <a:pt x="6695923" y="3717217"/>
                </a:lnTo>
                <a:cubicBezTo>
                  <a:pt x="6843299" y="3717217"/>
                  <a:pt x="6962771" y="3597745"/>
                  <a:pt x="6962771" y="3450369"/>
                </a:cubicBezTo>
                <a:lnTo>
                  <a:pt x="6962771" y="380441"/>
                </a:lnTo>
                <a:cubicBezTo>
                  <a:pt x="6962771" y="233065"/>
                  <a:pt x="6843299" y="113593"/>
                  <a:pt x="6695923" y="113593"/>
                </a:cubicBezTo>
                <a:close/>
                <a:moveTo>
                  <a:pt x="368296" y="0"/>
                </a:moveTo>
                <a:lnTo>
                  <a:pt x="6727829" y="0"/>
                </a:lnTo>
                <a:cubicBezTo>
                  <a:pt x="6931233" y="0"/>
                  <a:pt x="7096125" y="164892"/>
                  <a:pt x="7096125" y="368296"/>
                </a:cubicBezTo>
                <a:lnTo>
                  <a:pt x="7096125" y="4127504"/>
                </a:lnTo>
                <a:cubicBezTo>
                  <a:pt x="7096125" y="4330908"/>
                  <a:pt x="6931233" y="4495800"/>
                  <a:pt x="6727829" y="4495800"/>
                </a:cubicBezTo>
                <a:lnTo>
                  <a:pt x="368296" y="4495800"/>
                </a:lnTo>
                <a:cubicBezTo>
                  <a:pt x="164892" y="4495800"/>
                  <a:pt x="0" y="4330908"/>
                  <a:pt x="0" y="4127504"/>
                </a:cubicBezTo>
                <a:lnTo>
                  <a:pt x="0" y="368296"/>
                </a:lnTo>
                <a:cubicBezTo>
                  <a:pt x="0" y="164892"/>
                  <a:pt x="164892" y="0"/>
                  <a:pt x="368296" y="0"/>
                </a:cubicBezTo>
                <a:close/>
              </a:path>
            </a:pathLst>
          </a:custGeom>
          <a:ln w="57150">
            <a:solidFill>
              <a:srgbClr val="E95A3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12623">
            <a:off x="835254" y="4147455"/>
            <a:ext cx="1339743" cy="1341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817" y="2993115"/>
            <a:ext cx="3502227" cy="312568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15927" y="5456065"/>
            <a:ext cx="3967993" cy="755009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Angel of the North,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Gateshead, UK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5161">
            <a:off x="1882897" y="1927370"/>
            <a:ext cx="813465" cy="8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Famous Landmarks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9726">
            <a:off x="7060382" y="4713769"/>
            <a:ext cx="1339743" cy="134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"/>
          <a:stretch/>
        </p:blipFill>
        <p:spPr>
          <a:xfrm>
            <a:off x="1461362" y="1661019"/>
            <a:ext cx="6061248" cy="39344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3231" r="3449" b="14154"/>
          <a:stretch/>
        </p:blipFill>
        <p:spPr>
          <a:xfrm>
            <a:off x="766894" y="1536913"/>
            <a:ext cx="6781799" cy="4296657"/>
          </a:xfrm>
          <a:custGeom>
            <a:avLst/>
            <a:gdLst>
              <a:gd name="connsiteX0" fmla="*/ 1066947 w 7096125"/>
              <a:gd name="connsiteY0" fmla="*/ 113593 h 4495800"/>
              <a:gd name="connsiteX1" fmla="*/ 800099 w 7096125"/>
              <a:gd name="connsiteY1" fmla="*/ 380441 h 4495800"/>
              <a:gd name="connsiteX2" fmla="*/ 800099 w 7096125"/>
              <a:gd name="connsiteY2" fmla="*/ 3450369 h 4495800"/>
              <a:gd name="connsiteX3" fmla="*/ 1066947 w 7096125"/>
              <a:gd name="connsiteY3" fmla="*/ 3717217 h 4495800"/>
              <a:gd name="connsiteX4" fmla="*/ 6695923 w 7096125"/>
              <a:gd name="connsiteY4" fmla="*/ 3717217 h 4495800"/>
              <a:gd name="connsiteX5" fmla="*/ 6962771 w 7096125"/>
              <a:gd name="connsiteY5" fmla="*/ 3450369 h 4495800"/>
              <a:gd name="connsiteX6" fmla="*/ 6962771 w 7096125"/>
              <a:gd name="connsiteY6" fmla="*/ 380441 h 4495800"/>
              <a:gd name="connsiteX7" fmla="*/ 6695923 w 7096125"/>
              <a:gd name="connsiteY7" fmla="*/ 113593 h 4495800"/>
              <a:gd name="connsiteX8" fmla="*/ 368296 w 7096125"/>
              <a:gd name="connsiteY8" fmla="*/ 0 h 4495800"/>
              <a:gd name="connsiteX9" fmla="*/ 6727829 w 7096125"/>
              <a:gd name="connsiteY9" fmla="*/ 0 h 4495800"/>
              <a:gd name="connsiteX10" fmla="*/ 7096125 w 7096125"/>
              <a:gd name="connsiteY10" fmla="*/ 368296 h 4495800"/>
              <a:gd name="connsiteX11" fmla="*/ 7096125 w 7096125"/>
              <a:gd name="connsiteY11" fmla="*/ 4127504 h 4495800"/>
              <a:gd name="connsiteX12" fmla="*/ 6727829 w 7096125"/>
              <a:gd name="connsiteY12" fmla="*/ 4495800 h 4495800"/>
              <a:gd name="connsiteX13" fmla="*/ 368296 w 7096125"/>
              <a:gd name="connsiteY13" fmla="*/ 4495800 h 4495800"/>
              <a:gd name="connsiteX14" fmla="*/ 0 w 7096125"/>
              <a:gd name="connsiteY14" fmla="*/ 4127504 h 4495800"/>
              <a:gd name="connsiteX15" fmla="*/ 0 w 7096125"/>
              <a:gd name="connsiteY15" fmla="*/ 368296 h 4495800"/>
              <a:gd name="connsiteX16" fmla="*/ 368296 w 7096125"/>
              <a:gd name="connsiteY16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5" h="4495800">
                <a:moveTo>
                  <a:pt x="1066947" y="113593"/>
                </a:moveTo>
                <a:cubicBezTo>
                  <a:pt x="919571" y="113593"/>
                  <a:pt x="800099" y="233065"/>
                  <a:pt x="800099" y="380441"/>
                </a:cubicBezTo>
                <a:lnTo>
                  <a:pt x="800099" y="3450369"/>
                </a:lnTo>
                <a:cubicBezTo>
                  <a:pt x="800099" y="3597745"/>
                  <a:pt x="919571" y="3717217"/>
                  <a:pt x="1066947" y="3717217"/>
                </a:cubicBezTo>
                <a:lnTo>
                  <a:pt x="6695923" y="3717217"/>
                </a:lnTo>
                <a:cubicBezTo>
                  <a:pt x="6843299" y="3717217"/>
                  <a:pt x="6962771" y="3597745"/>
                  <a:pt x="6962771" y="3450369"/>
                </a:cubicBezTo>
                <a:lnTo>
                  <a:pt x="6962771" y="380441"/>
                </a:lnTo>
                <a:cubicBezTo>
                  <a:pt x="6962771" y="233065"/>
                  <a:pt x="6843299" y="113593"/>
                  <a:pt x="6695923" y="113593"/>
                </a:cubicBezTo>
                <a:close/>
                <a:moveTo>
                  <a:pt x="368296" y="0"/>
                </a:moveTo>
                <a:lnTo>
                  <a:pt x="6727829" y="0"/>
                </a:lnTo>
                <a:cubicBezTo>
                  <a:pt x="6931233" y="0"/>
                  <a:pt x="7096125" y="164892"/>
                  <a:pt x="7096125" y="368296"/>
                </a:cubicBezTo>
                <a:lnTo>
                  <a:pt x="7096125" y="4127504"/>
                </a:lnTo>
                <a:cubicBezTo>
                  <a:pt x="7096125" y="4330908"/>
                  <a:pt x="6931233" y="4495800"/>
                  <a:pt x="6727829" y="4495800"/>
                </a:cubicBezTo>
                <a:lnTo>
                  <a:pt x="368296" y="4495800"/>
                </a:lnTo>
                <a:cubicBezTo>
                  <a:pt x="164892" y="4495800"/>
                  <a:pt x="0" y="4330908"/>
                  <a:pt x="0" y="4127504"/>
                </a:cubicBezTo>
                <a:lnTo>
                  <a:pt x="0" y="368296"/>
                </a:lnTo>
                <a:cubicBezTo>
                  <a:pt x="0" y="164892"/>
                  <a:pt x="164892" y="0"/>
                  <a:pt x="368296" y="0"/>
                </a:cubicBezTo>
                <a:close/>
              </a:path>
            </a:pathLst>
          </a:custGeom>
          <a:ln w="57150">
            <a:solidFill>
              <a:srgbClr val="E95A30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214004" y="5456065"/>
            <a:ext cx="3967993" cy="755009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Grand Canyon, USA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6465" y="2535584"/>
            <a:ext cx="2534197" cy="3675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75823">
            <a:off x="7153652" y="904421"/>
            <a:ext cx="1086088" cy="1087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5161">
            <a:off x="1028547" y="4520607"/>
            <a:ext cx="813465" cy="8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75823">
            <a:off x="7316311" y="768371"/>
            <a:ext cx="1086088" cy="1087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Famous Landmarks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b="7921"/>
          <a:stretch/>
        </p:blipFill>
        <p:spPr>
          <a:xfrm>
            <a:off x="2148336" y="1637967"/>
            <a:ext cx="6012897" cy="35236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3231" r="3449" b="14154"/>
          <a:stretch/>
        </p:blipFill>
        <p:spPr>
          <a:xfrm>
            <a:off x="1505126" y="1536913"/>
            <a:ext cx="6781799" cy="4296657"/>
          </a:xfrm>
          <a:custGeom>
            <a:avLst/>
            <a:gdLst>
              <a:gd name="connsiteX0" fmla="*/ 1066947 w 7096125"/>
              <a:gd name="connsiteY0" fmla="*/ 113593 h 4495800"/>
              <a:gd name="connsiteX1" fmla="*/ 800099 w 7096125"/>
              <a:gd name="connsiteY1" fmla="*/ 380441 h 4495800"/>
              <a:gd name="connsiteX2" fmla="*/ 800099 w 7096125"/>
              <a:gd name="connsiteY2" fmla="*/ 3450369 h 4495800"/>
              <a:gd name="connsiteX3" fmla="*/ 1066947 w 7096125"/>
              <a:gd name="connsiteY3" fmla="*/ 3717217 h 4495800"/>
              <a:gd name="connsiteX4" fmla="*/ 6695923 w 7096125"/>
              <a:gd name="connsiteY4" fmla="*/ 3717217 h 4495800"/>
              <a:gd name="connsiteX5" fmla="*/ 6962771 w 7096125"/>
              <a:gd name="connsiteY5" fmla="*/ 3450369 h 4495800"/>
              <a:gd name="connsiteX6" fmla="*/ 6962771 w 7096125"/>
              <a:gd name="connsiteY6" fmla="*/ 380441 h 4495800"/>
              <a:gd name="connsiteX7" fmla="*/ 6695923 w 7096125"/>
              <a:gd name="connsiteY7" fmla="*/ 113593 h 4495800"/>
              <a:gd name="connsiteX8" fmla="*/ 368296 w 7096125"/>
              <a:gd name="connsiteY8" fmla="*/ 0 h 4495800"/>
              <a:gd name="connsiteX9" fmla="*/ 6727829 w 7096125"/>
              <a:gd name="connsiteY9" fmla="*/ 0 h 4495800"/>
              <a:gd name="connsiteX10" fmla="*/ 7096125 w 7096125"/>
              <a:gd name="connsiteY10" fmla="*/ 368296 h 4495800"/>
              <a:gd name="connsiteX11" fmla="*/ 7096125 w 7096125"/>
              <a:gd name="connsiteY11" fmla="*/ 4127504 h 4495800"/>
              <a:gd name="connsiteX12" fmla="*/ 6727829 w 7096125"/>
              <a:gd name="connsiteY12" fmla="*/ 4495800 h 4495800"/>
              <a:gd name="connsiteX13" fmla="*/ 368296 w 7096125"/>
              <a:gd name="connsiteY13" fmla="*/ 4495800 h 4495800"/>
              <a:gd name="connsiteX14" fmla="*/ 0 w 7096125"/>
              <a:gd name="connsiteY14" fmla="*/ 4127504 h 4495800"/>
              <a:gd name="connsiteX15" fmla="*/ 0 w 7096125"/>
              <a:gd name="connsiteY15" fmla="*/ 368296 h 4495800"/>
              <a:gd name="connsiteX16" fmla="*/ 368296 w 7096125"/>
              <a:gd name="connsiteY16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6125" h="4495800">
                <a:moveTo>
                  <a:pt x="1066947" y="113593"/>
                </a:moveTo>
                <a:cubicBezTo>
                  <a:pt x="919571" y="113593"/>
                  <a:pt x="800099" y="233065"/>
                  <a:pt x="800099" y="380441"/>
                </a:cubicBezTo>
                <a:lnTo>
                  <a:pt x="800099" y="3450369"/>
                </a:lnTo>
                <a:cubicBezTo>
                  <a:pt x="800099" y="3597745"/>
                  <a:pt x="919571" y="3717217"/>
                  <a:pt x="1066947" y="3717217"/>
                </a:cubicBezTo>
                <a:lnTo>
                  <a:pt x="6695923" y="3717217"/>
                </a:lnTo>
                <a:cubicBezTo>
                  <a:pt x="6843299" y="3717217"/>
                  <a:pt x="6962771" y="3597745"/>
                  <a:pt x="6962771" y="3450369"/>
                </a:cubicBezTo>
                <a:lnTo>
                  <a:pt x="6962771" y="380441"/>
                </a:lnTo>
                <a:cubicBezTo>
                  <a:pt x="6962771" y="233065"/>
                  <a:pt x="6843299" y="113593"/>
                  <a:pt x="6695923" y="113593"/>
                </a:cubicBezTo>
                <a:close/>
                <a:moveTo>
                  <a:pt x="368296" y="0"/>
                </a:moveTo>
                <a:lnTo>
                  <a:pt x="6727829" y="0"/>
                </a:lnTo>
                <a:cubicBezTo>
                  <a:pt x="6931233" y="0"/>
                  <a:pt x="7096125" y="164892"/>
                  <a:pt x="7096125" y="368296"/>
                </a:cubicBezTo>
                <a:lnTo>
                  <a:pt x="7096125" y="4127504"/>
                </a:lnTo>
                <a:cubicBezTo>
                  <a:pt x="7096125" y="4330908"/>
                  <a:pt x="6931233" y="4495800"/>
                  <a:pt x="6727829" y="4495800"/>
                </a:cubicBezTo>
                <a:lnTo>
                  <a:pt x="368296" y="4495800"/>
                </a:lnTo>
                <a:cubicBezTo>
                  <a:pt x="164892" y="4495800"/>
                  <a:pt x="0" y="4330908"/>
                  <a:pt x="0" y="4127504"/>
                </a:cubicBezTo>
                <a:lnTo>
                  <a:pt x="0" y="368296"/>
                </a:lnTo>
                <a:cubicBezTo>
                  <a:pt x="0" y="164892"/>
                  <a:pt x="164892" y="0"/>
                  <a:pt x="368296" y="0"/>
                </a:cubicBezTo>
                <a:close/>
              </a:path>
            </a:pathLst>
          </a:custGeom>
          <a:ln w="57150">
            <a:solidFill>
              <a:srgbClr val="E95A3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12623">
            <a:off x="7153323" y="4420549"/>
            <a:ext cx="1339743" cy="13411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15927" y="5456065"/>
            <a:ext cx="3967993" cy="755009"/>
          </a:xfrm>
          <a:prstGeom prst="roundRect">
            <a:avLst>
              <a:gd name="adj" fmla="val 50000"/>
            </a:avLst>
          </a:prstGeom>
          <a:solidFill>
            <a:srgbClr val="E9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Great Barrier Reef, Australia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5161">
            <a:off x="1882897" y="1927370"/>
            <a:ext cx="813465" cy="814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424" y="3031089"/>
            <a:ext cx="2575920" cy="318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1205</TotalTime>
  <Words>406</Words>
  <Application>Microsoft Office PowerPoint</Application>
  <PresentationFormat>On-screen Show (4:3)</PresentationFormat>
  <Paragraphs>51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Twinkl</vt:lpstr>
      <vt:lpstr>Calibri</vt:lpstr>
      <vt:lpstr>Arial</vt:lpstr>
      <vt:lpstr>Office Theme</vt:lpstr>
      <vt:lpstr>PowerPoint Presentation</vt:lpstr>
      <vt:lpstr>What Is a Landmark?</vt:lpstr>
      <vt:lpstr>PowerPoint Presentation</vt:lpstr>
      <vt:lpstr>Landmarks Near You</vt:lpstr>
      <vt:lpstr>Landmarks Near You</vt:lpstr>
      <vt:lpstr>Famous Landmarks</vt:lpstr>
      <vt:lpstr>Famous Landmarks</vt:lpstr>
      <vt:lpstr>Famous Landmarks</vt:lpstr>
      <vt:lpstr>Famous Landmarks</vt:lpstr>
      <vt:lpstr>Famous Landmarks</vt:lpstr>
      <vt:lpstr>Where Do You Live?</vt:lpstr>
      <vt:lpstr>Tourists</vt:lpstr>
      <vt:lpstr>Tourists</vt:lpstr>
      <vt:lpstr>Tourists</vt:lpstr>
      <vt:lpstr>UK Landmarks</vt:lpstr>
      <vt:lpstr>Tower Bridge</vt:lpstr>
      <vt:lpstr>Giant’s Causeway</vt:lpstr>
      <vt:lpstr>Loch Ness</vt:lpstr>
      <vt:lpstr>Caernarfon Castle</vt:lpstr>
      <vt:lpstr>Explore Some More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Ashby</dc:creator>
  <cp:lastModifiedBy>Ruth Ashby</cp:lastModifiedBy>
  <cp:revision>113</cp:revision>
  <dcterms:created xsi:type="dcterms:W3CDTF">2019-11-26T08:21:09Z</dcterms:created>
  <dcterms:modified xsi:type="dcterms:W3CDTF">2019-12-03T14:24:54Z</dcterms:modified>
</cp:coreProperties>
</file>