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4"/>
  </p:notesMasterIdLst>
  <p:handoutMasterIdLst>
    <p:handoutMasterId r:id="rId15"/>
  </p:handoutMasterIdLst>
  <p:sldIdLst>
    <p:sldId id="258" r:id="rId2"/>
    <p:sldId id="264" r:id="rId3"/>
    <p:sldId id="273" r:id="rId4"/>
    <p:sldId id="274" r:id="rId5"/>
    <p:sldId id="275" r:id="rId6"/>
    <p:sldId id="276" r:id="rId7"/>
    <p:sldId id="277" r:id="rId8"/>
    <p:sldId id="278" r:id="rId9"/>
    <p:sldId id="279" r:id="rId10"/>
    <p:sldId id="282" r:id="rId11"/>
    <p:sldId id="281" r:id="rId12"/>
    <p:sldId id="267" r:id="rId13"/>
  </p:sldIdLst>
  <p:sldSz cx="9144000" cy="6858000" type="screen4x3"/>
  <p:notesSz cx="6858000" cy="9144000"/>
  <p:embeddedFontLst>
    <p:embeddedFont>
      <p:font typeface="Twinkl" panose="020B0604020202020204" charset="0"/>
      <p:regular r:id="rId16"/>
      <p:bold r:id="rId17"/>
    </p:embeddedFont>
    <p:embeddedFont>
      <p:font typeface="Sassoon Infant Rg" panose="02000503030000020003" charset="0"/>
      <p:regular r:id="rId18"/>
      <p:bold r:id="rId19"/>
    </p:embeddedFont>
    <p:embeddedFont>
      <p:font typeface="Twinkl SemiBold" charset="0"/>
      <p:bold r:id="rId20"/>
    </p:embeddedFont>
    <p:embeddedFont>
      <p:font typeface="Calibri" panose="020F0502020204030204" pitchFamily="34"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DBF8"/>
    <a:srgbClr val="9AC6E9"/>
    <a:srgbClr val="68A8D7"/>
    <a:srgbClr val="9DC7E7"/>
    <a:srgbClr val="56819F"/>
    <a:srgbClr val="C5E0F5"/>
    <a:srgbClr val="64A4D6"/>
    <a:srgbClr val="DA8569"/>
    <a:srgbClr val="ADD0EB"/>
    <a:srgbClr val="AFAD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68" autoAdjust="0"/>
    <p:restoredTop sz="94660"/>
  </p:normalViewPr>
  <p:slideViewPr>
    <p:cSldViewPr snapToGrid="0" showGuides="1">
      <p:cViewPr varScale="1">
        <p:scale>
          <a:sx n="85" d="100"/>
          <a:sy n="85" d="100"/>
        </p:scale>
        <p:origin x="786" y="78"/>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handoutMaster" Target="handoutMasters/handoutMaster1.xml"/><Relationship Id="rId23" Type="http://schemas.openxmlformats.org/officeDocument/2006/relationships/font" Target="fonts/font8.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7.fntdata"/><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19/03/2019</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19/03/2019</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dirty="0"/>
              <a:t>Click to edit Master title style</a:t>
            </a:r>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233363" y="765175"/>
            <a:ext cx="8677273" cy="994306"/>
          </a:xfrm>
        </p:spPr>
        <p:txBody>
          <a:bodyPr/>
          <a:lstStyle/>
          <a:p>
            <a:pPr algn="ctr"/>
            <a:r>
              <a:rPr lang="en-GB" sz="3600" dirty="0">
                <a:latin typeface="Twinkl" pitchFamily="50" charset="0"/>
              </a:rPr>
              <a:t>How Do Christians Remember </a:t>
            </a:r>
            <a:br>
              <a:rPr lang="en-GB" sz="3600" dirty="0">
                <a:latin typeface="Twinkl" pitchFamily="50" charset="0"/>
              </a:rPr>
            </a:br>
            <a:r>
              <a:rPr lang="en-GB" sz="3600" dirty="0">
                <a:latin typeface="Twinkl" pitchFamily="50" charset="0"/>
              </a:rPr>
              <a:t>Maundy Thursday?</a:t>
            </a:r>
          </a:p>
        </p:txBody>
      </p:sp>
      <p:sp>
        <p:nvSpPr>
          <p:cNvPr id="5" name="Rectangle 4"/>
          <p:cNvSpPr/>
          <p:nvPr/>
        </p:nvSpPr>
        <p:spPr>
          <a:xfrm>
            <a:off x="755650" y="1961023"/>
            <a:ext cx="3816350" cy="2361398"/>
          </a:xfrm>
          <a:prstGeom prst="rect">
            <a:avLst/>
          </a:prstGeom>
        </p:spPr>
        <p:txBody>
          <a:bodyPr wrap="square" lIns="0" tIns="72000" rIns="0" bIns="72000">
            <a:spAutoFit/>
          </a:bodyPr>
          <a:lstStyle/>
          <a:p>
            <a:r>
              <a:rPr lang="en-GB" dirty="0">
                <a:latin typeface="Twinkl" pitchFamily="50" charset="0"/>
              </a:rPr>
              <a:t>Some churches have special feet washing services on Maundy Thursday. </a:t>
            </a:r>
          </a:p>
          <a:p>
            <a:endParaRPr lang="en-GB" dirty="0">
              <a:latin typeface="Twinkl" pitchFamily="50" charset="0"/>
            </a:endParaRPr>
          </a:p>
          <a:p>
            <a:r>
              <a:rPr lang="en-GB" dirty="0">
                <a:latin typeface="Twinkl" pitchFamily="50" charset="0"/>
              </a:rPr>
              <a:t>Hundreds of years ago, our monarch used to wash poor people’s feet on Maundy Thursday. Can you imagine the Queen washing your feet?</a:t>
            </a:r>
          </a:p>
        </p:txBody>
      </p:sp>
      <p:pic>
        <p:nvPicPr>
          <p:cNvPr id="4" name="Picture 3">
            <a:extLst>
              <a:ext uri="{FF2B5EF4-FFF2-40B4-BE49-F238E27FC236}">
                <a16:creationId xmlns:a16="http://schemas.microsoft.com/office/drawing/2014/main" id="{CB0C7A9F-B87F-4E26-80B9-92DA6D6CAC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508626" y="1961023"/>
            <a:ext cx="3879724" cy="4159637"/>
          </a:xfrm>
          <a:prstGeom prst="rect">
            <a:avLst/>
          </a:prstGeom>
        </p:spPr>
      </p:pic>
    </p:spTree>
    <p:extLst>
      <p:ext uri="{BB962C8B-B14F-4D97-AF65-F5344CB8AC3E}">
        <p14:creationId xmlns:p14="http://schemas.microsoft.com/office/powerpoint/2010/main" val="21702814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233363" y="549275"/>
            <a:ext cx="8677273" cy="994306"/>
          </a:xfrm>
        </p:spPr>
        <p:txBody>
          <a:bodyPr/>
          <a:lstStyle/>
          <a:p>
            <a:r>
              <a:rPr lang="en-GB" sz="3600" dirty="0">
                <a:latin typeface="Twinkl" pitchFamily="50" charset="0"/>
              </a:rPr>
              <a:t>Maundy Money</a:t>
            </a:r>
          </a:p>
        </p:txBody>
      </p:sp>
      <p:sp>
        <p:nvSpPr>
          <p:cNvPr id="5" name="Rectangle 4"/>
          <p:cNvSpPr/>
          <p:nvPr/>
        </p:nvSpPr>
        <p:spPr>
          <a:xfrm>
            <a:off x="755650" y="1543581"/>
            <a:ext cx="7632700" cy="3192394"/>
          </a:xfrm>
          <a:prstGeom prst="rect">
            <a:avLst/>
          </a:prstGeom>
        </p:spPr>
        <p:txBody>
          <a:bodyPr wrap="square" lIns="0" tIns="72000" rIns="0" bIns="72000">
            <a:spAutoFit/>
          </a:bodyPr>
          <a:lstStyle/>
          <a:p>
            <a:r>
              <a:rPr lang="en-GB" dirty="0">
                <a:latin typeface="Twinkl" pitchFamily="50" charset="0"/>
              </a:rPr>
              <a:t>Henry IV started a different tradition, where he gave gifts, the number of which matched his age.</a:t>
            </a:r>
          </a:p>
          <a:p>
            <a:endParaRPr lang="en-GB" dirty="0">
              <a:latin typeface="Twinkl" pitchFamily="50" charset="0"/>
            </a:endParaRPr>
          </a:p>
          <a:p>
            <a:r>
              <a:rPr lang="en-GB" dirty="0">
                <a:latin typeface="Twinkl" pitchFamily="50" charset="0"/>
              </a:rPr>
              <a:t>Today, the monarch gives special coins called Maundy Money. This year, the Queen is 91, so 91 men and women will be chosen to receive the money. These people are chosen because of acts of Christian service they have shown.</a:t>
            </a:r>
          </a:p>
          <a:p>
            <a:endParaRPr lang="en-GB" dirty="0">
              <a:latin typeface="Twinkl" pitchFamily="50" charset="0"/>
            </a:endParaRPr>
          </a:p>
          <a:p>
            <a:r>
              <a:rPr lang="en-GB" dirty="0">
                <a:latin typeface="Twinkl" pitchFamily="50" charset="0"/>
              </a:rPr>
              <a:t>Each person receives two leather purses, one white and one red. The red purse contains normal coins, whereas the white purse contains special silver coins to match the age of the Queen.</a:t>
            </a:r>
          </a:p>
        </p:txBody>
      </p:sp>
      <p:pic>
        <p:nvPicPr>
          <p:cNvPr id="3" name="Picture 2">
            <a:extLst>
              <a:ext uri="{FF2B5EF4-FFF2-40B4-BE49-F238E27FC236}">
                <a16:creationId xmlns:a16="http://schemas.microsoft.com/office/drawing/2014/main" id="{78966F38-CB5F-44C7-AF3C-5F4FC407BA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89586" y="4488816"/>
            <a:ext cx="1898764" cy="1651206"/>
          </a:xfrm>
          <a:prstGeom prst="rect">
            <a:avLst/>
          </a:prstGeom>
        </p:spPr>
      </p:pic>
    </p:spTree>
    <p:extLst>
      <p:ext uri="{BB962C8B-B14F-4D97-AF65-F5344CB8AC3E}">
        <p14:creationId xmlns:p14="http://schemas.microsoft.com/office/powerpoint/2010/main" val="3980914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0885" y="2739956"/>
            <a:ext cx="3821115" cy="2000116"/>
          </a:xfrm>
          <a:prstGeom prst="rect">
            <a:avLst/>
          </a:prstGeom>
          <a:solidFill>
            <a:srgbClr val="99DB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p:txBody>
          <a:bodyPr/>
          <a:lstStyle/>
          <a:p>
            <a:r>
              <a:rPr lang="en-GB" sz="3600" dirty="0">
                <a:latin typeface="Twinkl" pitchFamily="50" charset="0"/>
              </a:rPr>
              <a:t>What Is Maundy Thursday?</a:t>
            </a:r>
            <a:endParaRPr lang="en-GB" sz="3600" dirty="0"/>
          </a:p>
        </p:txBody>
      </p:sp>
      <p:sp>
        <p:nvSpPr>
          <p:cNvPr id="5" name="Rectangle 4"/>
          <p:cNvSpPr/>
          <p:nvPr/>
        </p:nvSpPr>
        <p:spPr>
          <a:xfrm>
            <a:off x="755650" y="1513946"/>
            <a:ext cx="7632700" cy="976403"/>
          </a:xfrm>
          <a:prstGeom prst="rect">
            <a:avLst/>
          </a:prstGeom>
        </p:spPr>
        <p:txBody>
          <a:bodyPr wrap="square" lIns="0" tIns="72000" rIns="0" bIns="72000">
            <a:spAutoFit/>
          </a:bodyPr>
          <a:lstStyle/>
          <a:p>
            <a:r>
              <a:rPr lang="en-GB" dirty="0">
                <a:latin typeface="Twinkl" pitchFamily="50" charset="0"/>
              </a:rPr>
              <a:t>Maundy Thursday is the day before Good Friday. The word ‘Maundy’ means ‘command’. It is part of an important week in the Christian religion called Holy Week.</a:t>
            </a:r>
          </a:p>
        </p:txBody>
      </p:sp>
      <p:sp>
        <p:nvSpPr>
          <p:cNvPr id="6" name="Rectangle 5"/>
          <p:cNvSpPr>
            <a:spLocks/>
          </p:cNvSpPr>
          <p:nvPr/>
        </p:nvSpPr>
        <p:spPr>
          <a:xfrm>
            <a:off x="897728" y="2753629"/>
            <a:ext cx="3527427" cy="1880103"/>
          </a:xfrm>
          <a:prstGeom prst="rect">
            <a:avLst/>
          </a:prstGeom>
          <a:noFill/>
        </p:spPr>
        <p:txBody>
          <a:bodyPr wrap="square" lIns="108000" tIns="108000" rIns="108000" bIns="108000" anchor="ctr" anchorCtr="0">
            <a:spAutoFit/>
          </a:bodyPr>
          <a:lstStyle/>
          <a:p>
            <a:r>
              <a:rPr lang="en-GB" dirty="0">
                <a:latin typeface="Twinkl" pitchFamily="50" charset="0"/>
              </a:rPr>
              <a:t>The key days in Holy Week are:</a:t>
            </a:r>
            <a:br>
              <a:rPr lang="en-GB" dirty="0">
                <a:latin typeface="Twinkl" pitchFamily="50" charset="0"/>
              </a:rPr>
            </a:br>
            <a:endParaRPr lang="en-GB" dirty="0">
              <a:latin typeface="Twinkl" pitchFamily="50" charset="0"/>
            </a:endParaRPr>
          </a:p>
          <a:p>
            <a:pPr marL="342900" indent="-342900">
              <a:buFont typeface="Arial" panose="020B0604020202020204" pitchFamily="34" charset="0"/>
              <a:buChar char="•"/>
            </a:pPr>
            <a:r>
              <a:rPr lang="en-GB" dirty="0">
                <a:latin typeface="Twinkl" pitchFamily="50" charset="0"/>
              </a:rPr>
              <a:t>Palm Sunday;</a:t>
            </a:r>
          </a:p>
          <a:p>
            <a:pPr marL="342900" indent="-342900">
              <a:buFont typeface="Arial" panose="020B0604020202020204" pitchFamily="34" charset="0"/>
              <a:buChar char="•"/>
            </a:pPr>
            <a:r>
              <a:rPr lang="en-GB" dirty="0">
                <a:latin typeface="Twinkl" pitchFamily="50" charset="0"/>
              </a:rPr>
              <a:t>Maundy Thursday;</a:t>
            </a:r>
          </a:p>
          <a:p>
            <a:pPr marL="342900" indent="-342900">
              <a:buFont typeface="Arial" panose="020B0604020202020204" pitchFamily="34" charset="0"/>
              <a:buChar char="•"/>
            </a:pPr>
            <a:r>
              <a:rPr lang="en-GB" dirty="0">
                <a:latin typeface="Twinkl" pitchFamily="50" charset="0"/>
              </a:rPr>
              <a:t>Good Friday;</a:t>
            </a:r>
          </a:p>
          <a:p>
            <a:pPr marL="342900" indent="-342900">
              <a:buFont typeface="Arial" panose="020B0604020202020204" pitchFamily="34" charset="0"/>
              <a:buChar char="•"/>
            </a:pPr>
            <a:r>
              <a:rPr lang="en-GB" dirty="0">
                <a:latin typeface="Twinkl" pitchFamily="50" charset="0"/>
              </a:rPr>
              <a:t>Easter Sunday.</a:t>
            </a:r>
          </a:p>
        </p:txBody>
      </p:sp>
      <p:sp>
        <p:nvSpPr>
          <p:cNvPr id="7" name="Rectangle 6">
            <a:extLst>
              <a:ext uri="{FF2B5EF4-FFF2-40B4-BE49-F238E27FC236}">
                <a16:creationId xmlns:a16="http://schemas.microsoft.com/office/drawing/2014/main" id="{755453D1-B9BC-4BD2-B881-638EB7B40DEE}"/>
              </a:ext>
            </a:extLst>
          </p:cNvPr>
          <p:cNvSpPr/>
          <p:nvPr/>
        </p:nvSpPr>
        <p:spPr>
          <a:xfrm>
            <a:off x="750885" y="4717353"/>
            <a:ext cx="3816350" cy="1253402"/>
          </a:xfrm>
          <a:prstGeom prst="rect">
            <a:avLst/>
          </a:prstGeom>
        </p:spPr>
        <p:txBody>
          <a:bodyPr wrap="square" lIns="0" tIns="72000" rIns="0" bIns="72000">
            <a:spAutoFit/>
          </a:bodyPr>
          <a:lstStyle/>
          <a:p>
            <a:pPr marL="342900" indent="-342900">
              <a:buFont typeface="Arial" panose="020B0604020202020204" pitchFamily="34" charset="0"/>
              <a:buChar char="•"/>
            </a:pPr>
            <a:endParaRPr lang="en-GB" dirty="0">
              <a:latin typeface="Twinkl" pitchFamily="50" charset="0"/>
            </a:endParaRPr>
          </a:p>
          <a:p>
            <a:r>
              <a:rPr lang="en-GB" dirty="0">
                <a:latin typeface="Twinkl" pitchFamily="50" charset="0"/>
              </a:rPr>
              <a:t>Talk to your partner and tell them anything you know about any </a:t>
            </a:r>
            <a:br>
              <a:rPr lang="en-GB" dirty="0">
                <a:latin typeface="Twinkl" pitchFamily="50" charset="0"/>
              </a:rPr>
            </a:br>
            <a:r>
              <a:rPr lang="en-GB" dirty="0">
                <a:latin typeface="Twinkl" pitchFamily="50" charset="0"/>
              </a:rPr>
              <a:t>of these days.</a:t>
            </a:r>
          </a:p>
        </p:txBody>
      </p:sp>
      <p:pic>
        <p:nvPicPr>
          <p:cNvPr id="4" name="Picture 3">
            <a:extLst>
              <a:ext uri="{FF2B5EF4-FFF2-40B4-BE49-F238E27FC236}">
                <a16:creationId xmlns:a16="http://schemas.microsoft.com/office/drawing/2014/main" id="{BF6535CC-B09C-4A3E-9D54-8D69934103A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563"/>
          <a:stretch/>
        </p:blipFill>
        <p:spPr>
          <a:xfrm>
            <a:off x="4010685" y="2241124"/>
            <a:ext cx="4871629" cy="4616876"/>
          </a:xfrm>
          <a:prstGeom prst="rect">
            <a:avLst/>
          </a:prstGeom>
        </p:spPr>
      </p:pic>
    </p:spTree>
    <p:extLst>
      <p:ext uri="{BB962C8B-B14F-4D97-AF65-F5344CB8AC3E}">
        <p14:creationId xmlns:p14="http://schemas.microsoft.com/office/powerpoint/2010/main" val="1286237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D2E1DDB8-183D-4BA2-A064-C9EC5D8C5CAB}"/>
              </a:ext>
            </a:extLst>
          </p:cNvPr>
          <p:cNvSpPr/>
          <p:nvPr/>
        </p:nvSpPr>
        <p:spPr>
          <a:xfrm>
            <a:off x="129800" y="4588563"/>
            <a:ext cx="2088947" cy="2088947"/>
          </a:xfrm>
          <a:prstGeom prst="ellipse">
            <a:avLst/>
          </a:prstGeom>
          <a:solidFill>
            <a:srgbClr val="68A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228598" y="477830"/>
            <a:ext cx="8677273" cy="994306"/>
          </a:xfrm>
        </p:spPr>
        <p:txBody>
          <a:bodyPr/>
          <a:lstStyle/>
          <a:p>
            <a:r>
              <a:rPr lang="en-GB" sz="3400" dirty="0">
                <a:latin typeface="Twinkl" pitchFamily="50" charset="0"/>
              </a:rPr>
              <a:t>What Happened on Maundy Thursday?</a:t>
            </a:r>
          </a:p>
        </p:txBody>
      </p:sp>
      <p:sp>
        <p:nvSpPr>
          <p:cNvPr id="5" name="Rectangle 4"/>
          <p:cNvSpPr/>
          <p:nvPr/>
        </p:nvSpPr>
        <p:spPr>
          <a:xfrm>
            <a:off x="750885" y="1423290"/>
            <a:ext cx="4780782" cy="3192394"/>
          </a:xfrm>
          <a:prstGeom prst="rect">
            <a:avLst/>
          </a:prstGeom>
        </p:spPr>
        <p:txBody>
          <a:bodyPr wrap="square" lIns="0" tIns="72000" rIns="0" bIns="72000">
            <a:spAutoFit/>
          </a:bodyPr>
          <a:lstStyle/>
          <a:p>
            <a:r>
              <a:rPr lang="en-GB" dirty="0">
                <a:latin typeface="Twinkl" pitchFamily="50" charset="0"/>
              </a:rPr>
              <a:t>Jesus and his disciples were in Jerusalem. They were there to celebrate the Jewish festival of Passover, which celebrates when the Jews were freed from slavery in Egypt.</a:t>
            </a:r>
          </a:p>
          <a:p>
            <a:endParaRPr lang="en-GB" dirty="0">
              <a:latin typeface="Twinkl" pitchFamily="50" charset="0"/>
            </a:endParaRPr>
          </a:p>
          <a:p>
            <a:r>
              <a:rPr lang="en-GB" dirty="0">
                <a:latin typeface="Twinkl" pitchFamily="50" charset="0"/>
              </a:rPr>
              <a:t>‘Go and find somewhere we can celebrate together,’ Jesus told Peter and John, two of his disciples.</a:t>
            </a:r>
          </a:p>
          <a:p>
            <a:endParaRPr lang="en-GB" dirty="0">
              <a:latin typeface="Twinkl" pitchFamily="50" charset="0"/>
            </a:endParaRPr>
          </a:p>
          <a:p>
            <a:r>
              <a:rPr lang="en-GB" dirty="0">
                <a:latin typeface="Twinkl" pitchFamily="50" charset="0"/>
              </a:rPr>
              <a:t>Peter and John found an upstairs and the disciples prepared their Passover meal.</a:t>
            </a:r>
          </a:p>
        </p:txBody>
      </p:sp>
      <p:pic>
        <p:nvPicPr>
          <p:cNvPr id="9" name="Picture 8">
            <a:extLst>
              <a:ext uri="{FF2B5EF4-FFF2-40B4-BE49-F238E27FC236}">
                <a16:creationId xmlns:a16="http://schemas.microsoft.com/office/drawing/2014/main" id="{5EF25830-493B-4194-BBE4-BF066A7F21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59651" y="1321717"/>
            <a:ext cx="3326080" cy="11392076"/>
          </a:xfrm>
          <a:prstGeom prst="rect">
            <a:avLst/>
          </a:prstGeom>
        </p:spPr>
      </p:pic>
      <p:pic>
        <p:nvPicPr>
          <p:cNvPr id="13" name="Picture 12">
            <a:extLst>
              <a:ext uri="{FF2B5EF4-FFF2-40B4-BE49-F238E27FC236}">
                <a16:creationId xmlns:a16="http://schemas.microsoft.com/office/drawing/2014/main" id="{8504F374-2125-42D2-A934-17AA3F6795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058758"/>
            <a:ext cx="2037184" cy="1249806"/>
          </a:xfrm>
          <a:prstGeom prst="rect">
            <a:avLst/>
          </a:prstGeom>
        </p:spPr>
      </p:pic>
    </p:spTree>
    <p:extLst>
      <p:ext uri="{BB962C8B-B14F-4D97-AF65-F5344CB8AC3E}">
        <p14:creationId xmlns:p14="http://schemas.microsoft.com/office/powerpoint/2010/main" val="242214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228598" y="477830"/>
            <a:ext cx="8677273" cy="994306"/>
          </a:xfrm>
        </p:spPr>
        <p:txBody>
          <a:bodyPr/>
          <a:lstStyle/>
          <a:p>
            <a:r>
              <a:rPr lang="en-GB" sz="3400" dirty="0">
                <a:latin typeface="Twinkl" pitchFamily="50" charset="0"/>
              </a:rPr>
              <a:t>What Happened on Maundy Thursday?</a:t>
            </a:r>
          </a:p>
        </p:txBody>
      </p:sp>
      <p:sp>
        <p:nvSpPr>
          <p:cNvPr id="5" name="Rectangle 4"/>
          <p:cNvSpPr/>
          <p:nvPr/>
        </p:nvSpPr>
        <p:spPr>
          <a:xfrm>
            <a:off x="2951430" y="1423290"/>
            <a:ext cx="5436919" cy="3746392"/>
          </a:xfrm>
          <a:prstGeom prst="rect">
            <a:avLst/>
          </a:prstGeom>
        </p:spPr>
        <p:txBody>
          <a:bodyPr wrap="square" lIns="0" tIns="72000" rIns="0" bIns="72000">
            <a:spAutoFit/>
          </a:bodyPr>
          <a:lstStyle/>
          <a:p>
            <a:r>
              <a:rPr lang="en-GB" dirty="0">
                <a:latin typeface="Twinkl" pitchFamily="50" charset="0"/>
              </a:rPr>
              <a:t>In those days, people wore sandals. People’s feet got very dirty and dusty. In lots of houses, there would be a servant to wash guests’ feet.</a:t>
            </a:r>
          </a:p>
          <a:p>
            <a:endParaRPr lang="en-GB" dirty="0">
              <a:latin typeface="Twinkl" pitchFamily="50" charset="0"/>
            </a:endParaRPr>
          </a:p>
          <a:p>
            <a:r>
              <a:rPr lang="en-GB" dirty="0">
                <a:latin typeface="Twinkl" pitchFamily="50" charset="0"/>
              </a:rPr>
              <a:t>When they arrived at the room, the disciples were surprised to see Jesus holding a bowl of water and carrying a towel.</a:t>
            </a:r>
          </a:p>
          <a:p>
            <a:endParaRPr lang="en-GB" dirty="0">
              <a:latin typeface="Twinkl" pitchFamily="50" charset="0"/>
            </a:endParaRPr>
          </a:p>
          <a:p>
            <a:r>
              <a:rPr lang="en-GB" dirty="0">
                <a:latin typeface="Twinkl" pitchFamily="50" charset="0"/>
              </a:rPr>
              <a:t>‘What are you doing, Jesus?’ one of them asked.</a:t>
            </a:r>
          </a:p>
          <a:p>
            <a:endParaRPr lang="en-GB" dirty="0">
              <a:latin typeface="Twinkl" pitchFamily="50" charset="0"/>
            </a:endParaRPr>
          </a:p>
          <a:p>
            <a:r>
              <a:rPr lang="en-GB" dirty="0">
                <a:latin typeface="Twinkl" pitchFamily="50" charset="0"/>
              </a:rPr>
              <a:t>‘I’m going to wash your feet,’ Jesus replied. ‘I’m doing this to be an example to you. You should serve and help each other, just as I am serving you.’</a:t>
            </a:r>
          </a:p>
        </p:txBody>
      </p:sp>
      <p:pic>
        <p:nvPicPr>
          <p:cNvPr id="4" name="Picture 3">
            <a:extLst>
              <a:ext uri="{FF2B5EF4-FFF2-40B4-BE49-F238E27FC236}">
                <a16:creationId xmlns:a16="http://schemas.microsoft.com/office/drawing/2014/main" id="{42E17A90-4DAC-4282-B638-6AC6C4807A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58020"/>
            <a:ext cx="3172009" cy="10328029"/>
          </a:xfrm>
          <a:prstGeom prst="rect">
            <a:avLst/>
          </a:prstGeom>
        </p:spPr>
      </p:pic>
      <p:pic>
        <p:nvPicPr>
          <p:cNvPr id="7" name="Picture 6">
            <a:extLst>
              <a:ext uri="{FF2B5EF4-FFF2-40B4-BE49-F238E27FC236}">
                <a16:creationId xmlns:a16="http://schemas.microsoft.com/office/drawing/2014/main" id="{BA6D5C08-FB5E-4A50-B534-F18E272D8A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3145" y="5478437"/>
            <a:ext cx="2094742" cy="1278183"/>
          </a:xfrm>
          <a:prstGeom prst="rect">
            <a:avLst/>
          </a:prstGeom>
        </p:spPr>
      </p:pic>
    </p:spTree>
    <p:extLst>
      <p:ext uri="{BB962C8B-B14F-4D97-AF65-F5344CB8AC3E}">
        <p14:creationId xmlns:p14="http://schemas.microsoft.com/office/powerpoint/2010/main" val="2681214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020CA8CD-9EC6-4813-B9EF-354604E839CB}"/>
              </a:ext>
            </a:extLst>
          </p:cNvPr>
          <p:cNvSpPr/>
          <p:nvPr/>
        </p:nvSpPr>
        <p:spPr>
          <a:xfrm>
            <a:off x="4976925" y="1566250"/>
            <a:ext cx="3411425" cy="3411425"/>
          </a:xfrm>
          <a:prstGeom prst="ellipse">
            <a:avLst/>
          </a:prstGeom>
          <a:solidFill>
            <a:srgbClr val="DA8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228598" y="477830"/>
            <a:ext cx="8677273" cy="994306"/>
          </a:xfrm>
        </p:spPr>
        <p:txBody>
          <a:bodyPr/>
          <a:lstStyle/>
          <a:p>
            <a:r>
              <a:rPr lang="en-GB" sz="3400" dirty="0">
                <a:latin typeface="Twinkl" pitchFamily="50" charset="0"/>
              </a:rPr>
              <a:t>What Happened on Maundy Thursday?</a:t>
            </a:r>
          </a:p>
        </p:txBody>
      </p:sp>
      <p:sp>
        <p:nvSpPr>
          <p:cNvPr id="5" name="Rectangle 4"/>
          <p:cNvSpPr/>
          <p:nvPr/>
        </p:nvSpPr>
        <p:spPr>
          <a:xfrm>
            <a:off x="755651" y="1472136"/>
            <a:ext cx="3816349" cy="3746392"/>
          </a:xfrm>
          <a:prstGeom prst="rect">
            <a:avLst/>
          </a:prstGeom>
        </p:spPr>
        <p:txBody>
          <a:bodyPr wrap="square" lIns="0" tIns="72000" rIns="0" bIns="72000">
            <a:spAutoFit/>
          </a:bodyPr>
          <a:lstStyle/>
          <a:p>
            <a:r>
              <a:rPr lang="en-GB" dirty="0">
                <a:latin typeface="Twinkl" pitchFamily="50" charset="0"/>
              </a:rPr>
              <a:t>As they sat at the table, Jesus made a shocking announcement. ‘One of you is going to betray me and hand me over to my enemies.’</a:t>
            </a:r>
          </a:p>
          <a:p>
            <a:endParaRPr lang="en-GB" dirty="0">
              <a:latin typeface="Twinkl" pitchFamily="50" charset="0"/>
            </a:endParaRPr>
          </a:p>
          <a:p>
            <a:r>
              <a:rPr lang="en-GB" dirty="0">
                <a:latin typeface="Twinkl" pitchFamily="50" charset="0"/>
              </a:rPr>
              <a:t>Most of the disciples were distressed, for they loved Jesus very much. </a:t>
            </a:r>
          </a:p>
          <a:p>
            <a:endParaRPr lang="en-GB" dirty="0">
              <a:latin typeface="Twinkl" pitchFamily="50" charset="0"/>
            </a:endParaRPr>
          </a:p>
          <a:p>
            <a:r>
              <a:rPr lang="en-GB" dirty="0">
                <a:latin typeface="Twinkl" pitchFamily="50" charset="0"/>
              </a:rPr>
              <a:t>Judas Iscariot was the one who would betray Jesus. </a:t>
            </a:r>
          </a:p>
          <a:p>
            <a:endParaRPr lang="en-GB" dirty="0">
              <a:latin typeface="Twinkl" pitchFamily="50" charset="0"/>
            </a:endParaRPr>
          </a:p>
          <a:p>
            <a:r>
              <a:rPr lang="en-GB" dirty="0">
                <a:latin typeface="Twinkl" pitchFamily="50" charset="0"/>
              </a:rPr>
              <a:t>Today, we use the term ‘Judas’ to describe a traitor.</a:t>
            </a:r>
          </a:p>
        </p:txBody>
      </p:sp>
      <p:pic>
        <p:nvPicPr>
          <p:cNvPr id="3" name="Picture 2">
            <a:extLst>
              <a:ext uri="{FF2B5EF4-FFF2-40B4-BE49-F238E27FC236}">
                <a16:creationId xmlns:a16="http://schemas.microsoft.com/office/drawing/2014/main" id="{1F71347A-1C15-4BC3-97E4-0AFB926C65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9494" y="1472136"/>
            <a:ext cx="3174756" cy="10556180"/>
          </a:xfrm>
          <a:prstGeom prst="rect">
            <a:avLst/>
          </a:prstGeom>
        </p:spPr>
      </p:pic>
    </p:spTree>
    <p:extLst>
      <p:ext uri="{BB962C8B-B14F-4D97-AF65-F5344CB8AC3E}">
        <p14:creationId xmlns:p14="http://schemas.microsoft.com/office/powerpoint/2010/main" val="4050014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228598" y="477830"/>
            <a:ext cx="8677273" cy="994306"/>
          </a:xfrm>
        </p:spPr>
        <p:txBody>
          <a:bodyPr/>
          <a:lstStyle/>
          <a:p>
            <a:r>
              <a:rPr lang="en-GB" sz="3400" dirty="0">
                <a:latin typeface="Twinkl" pitchFamily="50" charset="0"/>
              </a:rPr>
              <a:t>What Happened on Maundy Thursday?</a:t>
            </a:r>
          </a:p>
        </p:txBody>
      </p:sp>
      <p:sp>
        <p:nvSpPr>
          <p:cNvPr id="5" name="Rectangle 4"/>
          <p:cNvSpPr/>
          <p:nvPr/>
        </p:nvSpPr>
        <p:spPr>
          <a:xfrm>
            <a:off x="750884" y="1327280"/>
            <a:ext cx="7632699" cy="976403"/>
          </a:xfrm>
          <a:prstGeom prst="rect">
            <a:avLst/>
          </a:prstGeom>
        </p:spPr>
        <p:txBody>
          <a:bodyPr wrap="square" lIns="0" tIns="72000" rIns="0" bIns="72000">
            <a:spAutoFit/>
          </a:bodyPr>
          <a:lstStyle/>
          <a:p>
            <a:pPr algn="ctr"/>
            <a:r>
              <a:rPr lang="en-GB" dirty="0">
                <a:latin typeface="Twinkl" pitchFamily="50" charset="0"/>
              </a:rPr>
              <a:t>Jesus and his disciples then ate their Passover meal. </a:t>
            </a:r>
            <a:br>
              <a:rPr lang="en-GB" dirty="0">
                <a:latin typeface="Twinkl" pitchFamily="50" charset="0"/>
              </a:rPr>
            </a:br>
            <a:r>
              <a:rPr lang="en-GB" dirty="0">
                <a:latin typeface="Twinkl" pitchFamily="50" charset="0"/>
              </a:rPr>
              <a:t>This meal is now known as the Last Supper, because it was the last meal Jesus would have with his followers before his death.</a:t>
            </a:r>
          </a:p>
        </p:txBody>
      </p:sp>
      <p:pic>
        <p:nvPicPr>
          <p:cNvPr id="4" name="Picture 3">
            <a:extLst>
              <a:ext uri="{FF2B5EF4-FFF2-40B4-BE49-F238E27FC236}">
                <a16:creationId xmlns:a16="http://schemas.microsoft.com/office/drawing/2014/main" id="{7D537DFC-988A-4954-9384-AA87739443C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6878" b="2472"/>
          <a:stretch/>
        </p:blipFill>
        <p:spPr>
          <a:xfrm>
            <a:off x="755651" y="2544024"/>
            <a:ext cx="7633963" cy="3548801"/>
          </a:xfrm>
          <a:prstGeom prst="rect">
            <a:avLst/>
          </a:prstGeom>
        </p:spPr>
      </p:pic>
    </p:spTree>
    <p:extLst>
      <p:ext uri="{BB962C8B-B14F-4D97-AF65-F5344CB8AC3E}">
        <p14:creationId xmlns:p14="http://schemas.microsoft.com/office/powerpoint/2010/main" val="150279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228598" y="477830"/>
            <a:ext cx="8677273" cy="994306"/>
          </a:xfrm>
        </p:spPr>
        <p:txBody>
          <a:bodyPr/>
          <a:lstStyle/>
          <a:p>
            <a:r>
              <a:rPr lang="en-GB" sz="3400" dirty="0">
                <a:latin typeface="Twinkl" pitchFamily="50" charset="0"/>
              </a:rPr>
              <a:t>What Happened on Maundy Thursday?</a:t>
            </a:r>
          </a:p>
        </p:txBody>
      </p:sp>
      <p:sp>
        <p:nvSpPr>
          <p:cNvPr id="5" name="Rectangle 4"/>
          <p:cNvSpPr/>
          <p:nvPr/>
        </p:nvSpPr>
        <p:spPr>
          <a:xfrm>
            <a:off x="4612489" y="1472136"/>
            <a:ext cx="3775862" cy="3469393"/>
          </a:xfrm>
          <a:prstGeom prst="rect">
            <a:avLst/>
          </a:prstGeom>
        </p:spPr>
        <p:txBody>
          <a:bodyPr wrap="square" lIns="0" tIns="72000" rIns="0" bIns="72000">
            <a:spAutoFit/>
          </a:bodyPr>
          <a:lstStyle/>
          <a:p>
            <a:r>
              <a:rPr lang="en-GB" dirty="0">
                <a:latin typeface="Twinkl" pitchFamily="50" charset="0"/>
              </a:rPr>
              <a:t>After they had eaten, Jesus took a piece of bread and broke it. ‘This bread is a symbol of my body, which is going to be broken.’</a:t>
            </a:r>
          </a:p>
          <a:p>
            <a:endParaRPr lang="en-GB" dirty="0">
              <a:latin typeface="Twinkl" pitchFamily="50" charset="0"/>
            </a:endParaRPr>
          </a:p>
          <a:p>
            <a:r>
              <a:rPr lang="en-GB" dirty="0">
                <a:latin typeface="Twinkl" pitchFamily="50" charset="0"/>
              </a:rPr>
              <a:t>Then, he took a cup of wine and said ‘This wine is a symbol of my blood.’</a:t>
            </a:r>
          </a:p>
          <a:p>
            <a:endParaRPr lang="en-GB" dirty="0">
              <a:latin typeface="Twinkl" pitchFamily="50" charset="0"/>
            </a:endParaRPr>
          </a:p>
          <a:p>
            <a:r>
              <a:rPr lang="en-GB" dirty="0">
                <a:latin typeface="Twinkl" pitchFamily="50" charset="0"/>
              </a:rPr>
              <a:t>Christians remember this by having a special ceremony called Communion or the Eucharist, where they eat bread and drink wine.</a:t>
            </a:r>
          </a:p>
        </p:txBody>
      </p:sp>
      <p:pic>
        <p:nvPicPr>
          <p:cNvPr id="7" name="Picture 6">
            <a:extLst>
              <a:ext uri="{FF2B5EF4-FFF2-40B4-BE49-F238E27FC236}">
                <a16:creationId xmlns:a16="http://schemas.microsoft.com/office/drawing/2014/main" id="{3F8163C5-3119-4DE3-81E9-648F1E79AE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8078" y="4472170"/>
            <a:ext cx="2801268" cy="2476295"/>
          </a:xfrm>
          <a:prstGeom prst="rect">
            <a:avLst/>
          </a:prstGeom>
        </p:spPr>
      </p:pic>
      <p:pic>
        <p:nvPicPr>
          <p:cNvPr id="3" name="Picture 2">
            <a:extLst>
              <a:ext uri="{FF2B5EF4-FFF2-40B4-BE49-F238E27FC236}">
                <a16:creationId xmlns:a16="http://schemas.microsoft.com/office/drawing/2014/main" id="{3BA96683-C714-4E66-9BFC-FD21975E06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598" y="1352939"/>
            <a:ext cx="4125131" cy="8994291"/>
          </a:xfrm>
          <a:prstGeom prst="rect">
            <a:avLst/>
          </a:prstGeom>
        </p:spPr>
      </p:pic>
    </p:spTree>
    <p:extLst>
      <p:ext uri="{BB962C8B-B14F-4D97-AF65-F5344CB8AC3E}">
        <p14:creationId xmlns:p14="http://schemas.microsoft.com/office/powerpoint/2010/main" val="40606663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228598" y="477830"/>
            <a:ext cx="8677273" cy="994306"/>
          </a:xfrm>
        </p:spPr>
        <p:txBody>
          <a:bodyPr/>
          <a:lstStyle/>
          <a:p>
            <a:r>
              <a:rPr lang="en-GB" sz="3400" dirty="0">
                <a:latin typeface="Twinkl" pitchFamily="50" charset="0"/>
              </a:rPr>
              <a:t>What Happened on Maundy Thursday?</a:t>
            </a:r>
          </a:p>
        </p:txBody>
      </p:sp>
      <p:sp>
        <p:nvSpPr>
          <p:cNvPr id="5" name="Rectangle 4"/>
          <p:cNvSpPr/>
          <p:nvPr/>
        </p:nvSpPr>
        <p:spPr>
          <a:xfrm>
            <a:off x="755650" y="1472136"/>
            <a:ext cx="7632699" cy="1253402"/>
          </a:xfrm>
          <a:prstGeom prst="rect">
            <a:avLst/>
          </a:prstGeom>
        </p:spPr>
        <p:txBody>
          <a:bodyPr wrap="square" lIns="0" tIns="72000" rIns="0" bIns="72000">
            <a:spAutoFit/>
          </a:bodyPr>
          <a:lstStyle/>
          <a:p>
            <a:pPr algn="ctr"/>
            <a:r>
              <a:rPr lang="en-GB" dirty="0">
                <a:latin typeface="Twinkl" pitchFamily="50" charset="0"/>
              </a:rPr>
              <a:t>Jesus then spoke to his disciples. ‘I’m giving you a new commandment. You have to love each other the way I love you’, he explained.</a:t>
            </a:r>
          </a:p>
          <a:p>
            <a:pPr algn="ctr"/>
            <a:endParaRPr lang="en-GB" dirty="0">
              <a:latin typeface="Twinkl" pitchFamily="50" charset="0"/>
            </a:endParaRPr>
          </a:p>
          <a:p>
            <a:pPr algn="ctr"/>
            <a:r>
              <a:rPr lang="en-GB" dirty="0">
                <a:latin typeface="Twinkl" pitchFamily="50" charset="0"/>
              </a:rPr>
              <a:t>This command is why the day is called ‘Maundy’.</a:t>
            </a:r>
          </a:p>
        </p:txBody>
      </p:sp>
      <p:pic>
        <p:nvPicPr>
          <p:cNvPr id="4" name="Picture 3">
            <a:extLst>
              <a:ext uri="{FF2B5EF4-FFF2-40B4-BE49-F238E27FC236}">
                <a16:creationId xmlns:a16="http://schemas.microsoft.com/office/drawing/2014/main" id="{74956F65-726B-4517-8A12-3D3AFE81F3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020" y="2964434"/>
            <a:ext cx="6228182" cy="3893566"/>
          </a:xfrm>
          <a:prstGeom prst="rect">
            <a:avLst/>
          </a:prstGeom>
        </p:spPr>
      </p:pic>
    </p:spTree>
    <p:extLst>
      <p:ext uri="{BB962C8B-B14F-4D97-AF65-F5344CB8AC3E}">
        <p14:creationId xmlns:p14="http://schemas.microsoft.com/office/powerpoint/2010/main" val="34724455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7C1D82B-F658-46D4-9802-90CA46AB0F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2019" y="1298359"/>
            <a:ext cx="2636152" cy="4300390"/>
          </a:xfrm>
          <a:prstGeom prst="rect">
            <a:avLst/>
          </a:prstGeom>
        </p:spPr>
      </p:pic>
      <p:sp>
        <p:nvSpPr>
          <p:cNvPr id="21" name="Title 20"/>
          <p:cNvSpPr>
            <a:spLocks noGrp="1"/>
          </p:cNvSpPr>
          <p:nvPr>
            <p:ph type="title"/>
          </p:nvPr>
        </p:nvSpPr>
        <p:spPr>
          <a:xfrm>
            <a:off x="228598" y="477830"/>
            <a:ext cx="8677273" cy="994306"/>
          </a:xfrm>
        </p:spPr>
        <p:txBody>
          <a:bodyPr/>
          <a:lstStyle/>
          <a:p>
            <a:r>
              <a:rPr lang="en-GB" sz="3400" dirty="0">
                <a:latin typeface="Twinkl" pitchFamily="50" charset="0"/>
              </a:rPr>
              <a:t>What Happened on Maundy Thursday?</a:t>
            </a:r>
          </a:p>
        </p:txBody>
      </p:sp>
      <p:sp>
        <p:nvSpPr>
          <p:cNvPr id="5" name="Rectangle 4"/>
          <p:cNvSpPr/>
          <p:nvPr/>
        </p:nvSpPr>
        <p:spPr>
          <a:xfrm>
            <a:off x="755650" y="1472136"/>
            <a:ext cx="3816350" cy="4300390"/>
          </a:xfrm>
          <a:prstGeom prst="rect">
            <a:avLst/>
          </a:prstGeom>
        </p:spPr>
        <p:txBody>
          <a:bodyPr wrap="square" lIns="0" tIns="72000" rIns="0" bIns="72000">
            <a:spAutoFit/>
          </a:bodyPr>
          <a:lstStyle/>
          <a:p>
            <a:r>
              <a:rPr lang="en-GB" dirty="0">
                <a:latin typeface="Twinkl" pitchFamily="50" charset="0"/>
              </a:rPr>
              <a:t>Jesus and some of the disciples then went to a garden called Gethsemane. Jesus spent time praying.</a:t>
            </a:r>
          </a:p>
          <a:p>
            <a:endParaRPr lang="en-GB" dirty="0">
              <a:latin typeface="Twinkl" pitchFamily="50" charset="0"/>
            </a:endParaRPr>
          </a:p>
          <a:p>
            <a:r>
              <a:rPr lang="en-GB" dirty="0">
                <a:latin typeface="Twinkl" pitchFamily="50" charset="0"/>
              </a:rPr>
              <a:t>Suddenly, there was a loud commotion. A group of Roman soldiers had appeared in the garden and they were looking for Jesus.</a:t>
            </a:r>
          </a:p>
          <a:p>
            <a:endParaRPr lang="en-GB" dirty="0">
              <a:latin typeface="Twinkl" pitchFamily="50" charset="0"/>
            </a:endParaRPr>
          </a:p>
          <a:p>
            <a:r>
              <a:rPr lang="en-GB" dirty="0">
                <a:latin typeface="Twinkl" pitchFamily="50" charset="0"/>
              </a:rPr>
              <a:t>From the crowd of soldiers, Judas appeared. He walked over to Jesus and kissed him. This was the sign to the soldiers who Jesus was. The soldiers arrested Jesus and took him away.</a:t>
            </a:r>
          </a:p>
        </p:txBody>
      </p:sp>
      <p:pic>
        <p:nvPicPr>
          <p:cNvPr id="7" name="Picture 6">
            <a:extLst>
              <a:ext uri="{FF2B5EF4-FFF2-40B4-BE49-F238E27FC236}">
                <a16:creationId xmlns:a16="http://schemas.microsoft.com/office/drawing/2014/main" id="{4048D661-BF4D-4B9C-A068-92439A39F6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2733" y="1472136"/>
            <a:ext cx="2636152" cy="3675706"/>
          </a:xfrm>
          <a:prstGeom prst="rect">
            <a:avLst/>
          </a:prstGeom>
        </p:spPr>
      </p:pic>
      <p:pic>
        <p:nvPicPr>
          <p:cNvPr id="3" name="Picture 2">
            <a:extLst>
              <a:ext uri="{FF2B5EF4-FFF2-40B4-BE49-F238E27FC236}">
                <a16:creationId xmlns:a16="http://schemas.microsoft.com/office/drawing/2014/main" id="{22459BB5-0546-4FAD-8CA8-D1C91B45D7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2501" y="3525161"/>
            <a:ext cx="4066384" cy="2663825"/>
          </a:xfrm>
          <a:prstGeom prst="rect">
            <a:avLst/>
          </a:prstGeom>
        </p:spPr>
      </p:pic>
    </p:spTree>
    <p:extLst>
      <p:ext uri="{BB962C8B-B14F-4D97-AF65-F5344CB8AC3E}">
        <p14:creationId xmlns:p14="http://schemas.microsoft.com/office/powerpoint/2010/main" val="1088921211"/>
      </p:ext>
    </p:extLst>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C2D07FF1-3EB1-4D9E-84F9-D2450425A22C}" vid="{819F8316-0E89-457C-B2A7-A168B6D0BF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27</TotalTime>
  <Words>692</Words>
  <Application>Microsoft Office PowerPoint</Application>
  <PresentationFormat>On-screen Show (4:3)</PresentationFormat>
  <Paragraphs>59</Paragraphs>
  <Slides>12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Twinkl</vt:lpstr>
      <vt:lpstr>Sassoon Infant Rg</vt:lpstr>
      <vt:lpstr>Arial</vt:lpstr>
      <vt:lpstr>Twinkl SemiBold</vt:lpstr>
      <vt:lpstr>Calibri</vt:lpstr>
      <vt:lpstr>Office Theme</vt:lpstr>
      <vt:lpstr>PowerPoint Presentation</vt:lpstr>
      <vt:lpstr>What Is Maundy Thursday?</vt:lpstr>
      <vt:lpstr>What Happened on Maundy Thursday?</vt:lpstr>
      <vt:lpstr>What Happened on Maundy Thursday?</vt:lpstr>
      <vt:lpstr>What Happened on Maundy Thursday?</vt:lpstr>
      <vt:lpstr>What Happened on Maundy Thursday?</vt:lpstr>
      <vt:lpstr>What Happened on Maundy Thursday?</vt:lpstr>
      <vt:lpstr>What Happened on Maundy Thursday?</vt:lpstr>
      <vt:lpstr>What Happened on Maundy Thursday?</vt:lpstr>
      <vt:lpstr>How Do Christians Remember  Maundy Thursday?</vt:lpstr>
      <vt:lpstr>Maundy Money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Harvey Johnson</dc:creator>
  <cp:lastModifiedBy>Windows User</cp:lastModifiedBy>
  <cp:revision>4</cp:revision>
  <dcterms:created xsi:type="dcterms:W3CDTF">2018-03-16T09:41:43Z</dcterms:created>
  <dcterms:modified xsi:type="dcterms:W3CDTF">2019-03-19T10:17:23Z</dcterms:modified>
</cp:coreProperties>
</file>