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2" r:id="rId3"/>
    <p:sldId id="283" r:id="rId4"/>
    <p:sldId id="284" r:id="rId5"/>
    <p:sldId id="257" r:id="rId6"/>
    <p:sldId id="258" r:id="rId7"/>
    <p:sldId id="263" r:id="rId8"/>
    <p:sldId id="264" r:id="rId9"/>
    <p:sldId id="265" r:id="rId10"/>
    <p:sldId id="271" r:id="rId11"/>
    <p:sldId id="259" r:id="rId12"/>
    <p:sldId id="277" r:id="rId13"/>
    <p:sldId id="260" r:id="rId14"/>
    <p:sldId id="261" r:id="rId15"/>
    <p:sldId id="281" r:id="rId16"/>
    <p:sldId id="280" r:id="rId17"/>
    <p:sldId id="262" r:id="rId18"/>
    <p:sldId id="268" r:id="rId19"/>
    <p:sldId id="266" r:id="rId20"/>
    <p:sldId id="267" r:id="rId21"/>
    <p:sldId id="278" r:id="rId22"/>
    <p:sldId id="279" r:id="rId23"/>
    <p:sldId id="270" r:id="rId24"/>
    <p:sldId id="269" r:id="rId25"/>
    <p:sldId id="272" r:id="rId26"/>
    <p:sldId id="273" r:id="rId27"/>
    <p:sldId id="274" r:id="rId28"/>
    <p:sldId id="275" r:id="rId29"/>
    <p:sldId id="276" r:id="rId30"/>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7" autoAdjust="0"/>
    <p:restoredTop sz="94660"/>
  </p:normalViewPr>
  <p:slideViewPr>
    <p:cSldViewPr snapToGrid="0">
      <p:cViewPr varScale="1">
        <p:scale>
          <a:sx n="61" d="100"/>
          <a:sy n="61" d="100"/>
        </p:scale>
        <p:origin x="2539" y="58"/>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7CA0696-E8D0-45AE-B867-FCC0AF2A6045}" type="datetimeFigureOut">
              <a:rPr lang="en-GB" smtClean="0"/>
              <a:t>03/05/2020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412785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CA0696-E8D0-45AE-B867-FCC0AF2A6045}" type="datetimeFigureOut">
              <a:rPr lang="en-GB" smtClean="0"/>
              <a:t>03/05/2020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363821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CA0696-E8D0-45AE-B867-FCC0AF2A6045}" type="datetimeFigureOut">
              <a:rPr lang="en-GB" smtClean="0"/>
              <a:t>03/05/2020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3473204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CA0696-E8D0-45AE-B867-FCC0AF2A6045}" type="datetimeFigureOut">
              <a:rPr lang="en-GB" smtClean="0"/>
              <a:t>03/05/2020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2404391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7CA0696-E8D0-45AE-B867-FCC0AF2A6045}" type="datetimeFigureOut">
              <a:rPr lang="en-GB" smtClean="0"/>
              <a:t>03/05/2020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186700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7CA0696-E8D0-45AE-B867-FCC0AF2A6045}" type="datetimeFigureOut">
              <a:rPr lang="en-GB" smtClean="0"/>
              <a:t>03/05/2020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243722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7CA0696-E8D0-45AE-B867-FCC0AF2A6045}" type="datetimeFigureOut">
              <a:rPr lang="en-GB" smtClean="0"/>
              <a:t>03/05/2020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301150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7CA0696-E8D0-45AE-B867-FCC0AF2A6045}" type="datetimeFigureOut">
              <a:rPr lang="en-GB" smtClean="0"/>
              <a:t>03/05/2020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321519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A0696-E8D0-45AE-B867-FCC0AF2A6045}" type="datetimeFigureOut">
              <a:rPr lang="en-GB" smtClean="0"/>
              <a:t>03/05/2020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293451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7CA0696-E8D0-45AE-B867-FCC0AF2A6045}" type="datetimeFigureOut">
              <a:rPr lang="en-GB" smtClean="0"/>
              <a:t>03/05/2020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51614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7CA0696-E8D0-45AE-B867-FCC0AF2A6045}" type="datetimeFigureOut">
              <a:rPr lang="en-GB" smtClean="0"/>
              <a:t>03/05/2020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E5C09A-A697-40EE-B690-7D5F1140E87F}" type="slidenum">
              <a:rPr lang="en-GB" smtClean="0"/>
              <a:t>‹#›</a:t>
            </a:fld>
            <a:endParaRPr lang="en-GB"/>
          </a:p>
        </p:txBody>
      </p:sp>
    </p:spTree>
    <p:extLst>
      <p:ext uri="{BB962C8B-B14F-4D97-AF65-F5344CB8AC3E}">
        <p14:creationId xmlns:p14="http://schemas.microsoft.com/office/powerpoint/2010/main" val="40364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7CA0696-E8D0-45AE-B867-FCC0AF2A6045}" type="datetimeFigureOut">
              <a:rPr lang="en-GB" smtClean="0"/>
              <a:t>03/05/2020</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CE5C09A-A697-40EE-B690-7D5F1140E87F}" type="slidenum">
              <a:rPr lang="en-GB" smtClean="0"/>
              <a:t>‹#›</a:t>
            </a:fld>
            <a:endParaRPr lang="en-GB"/>
          </a:p>
        </p:txBody>
      </p:sp>
    </p:spTree>
    <p:extLst>
      <p:ext uri="{BB962C8B-B14F-4D97-AF65-F5344CB8AC3E}">
        <p14:creationId xmlns:p14="http://schemas.microsoft.com/office/powerpoint/2010/main" val="1895077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1608" y="382482"/>
            <a:ext cx="4703169" cy="6982247"/>
          </a:xfrm>
          <a:prstGeom prst="rect">
            <a:avLst/>
          </a:prstGeom>
        </p:spPr>
      </p:pic>
      <p:sp>
        <p:nvSpPr>
          <p:cNvPr id="2" name="TextBox 1"/>
          <p:cNvSpPr txBox="1"/>
          <p:nvPr/>
        </p:nvSpPr>
        <p:spPr>
          <a:xfrm>
            <a:off x="676615" y="7364729"/>
            <a:ext cx="5545941" cy="2118465"/>
          </a:xfrm>
          <a:prstGeom prst="rect">
            <a:avLst/>
          </a:prstGeom>
          <a:noFill/>
        </p:spPr>
        <p:txBody>
          <a:bodyPr wrap="square" rtlCol="0">
            <a:spAutoFit/>
          </a:bodyPr>
          <a:lstStyle/>
          <a:p>
            <a:pPr algn="ctr"/>
            <a:r>
              <a:rPr lang="en-GB" sz="1463" dirty="0" smtClean="0">
                <a:latin typeface="Arial" panose="020B0604020202020204" pitchFamily="34" charset="0"/>
                <a:cs typeface="Arial" panose="020B0604020202020204" pitchFamily="34" charset="0"/>
              </a:rPr>
              <a:t>Asking your </a:t>
            </a:r>
            <a:r>
              <a:rPr lang="en-GB" sz="1463" dirty="0">
                <a:latin typeface="Arial" panose="020B0604020202020204" pitchFamily="34" charset="0"/>
                <a:cs typeface="Arial" panose="020B0604020202020204" pitchFamily="34" charset="0"/>
              </a:rPr>
              <a:t>child to do school work during this time </a:t>
            </a:r>
            <a:r>
              <a:rPr lang="en-GB" sz="1463" dirty="0" smtClean="0">
                <a:latin typeface="Arial" panose="020B0604020202020204" pitchFamily="34" charset="0"/>
                <a:cs typeface="Arial" panose="020B0604020202020204" pitchFamily="34" charset="0"/>
              </a:rPr>
              <a:t>is very challenging</a:t>
            </a:r>
            <a:r>
              <a:rPr lang="en-GB" sz="1463" dirty="0">
                <a:latin typeface="Arial" panose="020B0604020202020204" pitchFamily="34" charset="0"/>
                <a:cs typeface="Arial" panose="020B0604020202020204" pitchFamily="34" charset="0"/>
              </a:rPr>
              <a:t>. Here are some </a:t>
            </a:r>
            <a:r>
              <a:rPr lang="en-GB" sz="1463" dirty="0" smtClean="0">
                <a:latin typeface="Arial" panose="020B0604020202020204" pitchFamily="34" charset="0"/>
                <a:cs typeface="Arial" panose="020B0604020202020204" pitchFamily="34" charset="0"/>
              </a:rPr>
              <a:t>practical, fun </a:t>
            </a:r>
            <a:r>
              <a:rPr lang="en-GB" sz="1463" dirty="0">
                <a:latin typeface="Arial" panose="020B0604020202020204" pitchFamily="34" charset="0"/>
                <a:cs typeface="Arial" panose="020B0604020202020204" pitchFamily="34" charset="0"/>
              </a:rPr>
              <a:t>activities, I hope will support you and be enjoyable for </a:t>
            </a:r>
            <a:r>
              <a:rPr lang="en-GB" sz="1463" dirty="0" smtClean="0">
                <a:latin typeface="Arial" panose="020B0604020202020204" pitchFamily="34" charset="0"/>
                <a:cs typeface="Arial" panose="020B0604020202020204" pitchFamily="34" charset="0"/>
              </a:rPr>
              <a:t>you to do at home. There are also some reading and writing activities for you to have a go at. In this pack, I have included a feelings chart which we use in school to help discuss feelings during this current time.  </a:t>
            </a:r>
          </a:p>
          <a:p>
            <a:pPr algn="ctr"/>
            <a:r>
              <a:rPr lang="en-GB" sz="1463" dirty="0">
                <a:latin typeface="Arial" panose="020B0604020202020204" pitchFamily="34" charset="0"/>
                <a:cs typeface="Arial" panose="020B0604020202020204" pitchFamily="34" charset="0"/>
              </a:rPr>
              <a:t> </a:t>
            </a:r>
            <a:endParaRPr lang="en-GB" sz="1463" dirty="0" smtClean="0">
              <a:latin typeface="Arial" panose="020B0604020202020204" pitchFamily="34" charset="0"/>
              <a:cs typeface="Arial" panose="020B0604020202020204" pitchFamily="34" charset="0"/>
            </a:endParaRPr>
          </a:p>
          <a:p>
            <a:pPr algn="ctr"/>
            <a:r>
              <a:rPr lang="en-GB" sz="1463" dirty="0" smtClean="0">
                <a:latin typeface="Arial" panose="020B0604020202020204" pitchFamily="34" charset="0"/>
                <a:cs typeface="Arial" panose="020B0604020202020204" pitchFamily="34" charset="0"/>
              </a:rPr>
              <a:t>We hope you are safe and well, we miss you very much.</a:t>
            </a:r>
          </a:p>
          <a:p>
            <a:pPr algn="ctr"/>
            <a:endParaRPr lang="en-GB" sz="1463" dirty="0">
              <a:latin typeface="Arial" panose="020B0604020202020204" pitchFamily="34" charset="0"/>
              <a:cs typeface="Arial" panose="020B0604020202020204" pitchFamily="34" charset="0"/>
            </a:endParaRPr>
          </a:p>
        </p:txBody>
      </p:sp>
      <p:sp>
        <p:nvSpPr>
          <p:cNvPr id="3" name="TextBox 2"/>
          <p:cNvSpPr txBox="1"/>
          <p:nvPr/>
        </p:nvSpPr>
        <p:spPr>
          <a:xfrm>
            <a:off x="1710267" y="384665"/>
            <a:ext cx="3437466"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040728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676" y="2818526"/>
            <a:ext cx="6589986" cy="6740307"/>
          </a:xfrm>
          <a:prstGeom prst="rect">
            <a:avLst/>
          </a:prstGeom>
          <a:noFill/>
        </p:spPr>
        <p:txBody>
          <a:bodyPr wrap="square" rtlCol="0">
            <a:spAutoFit/>
          </a:bodyPr>
          <a:lstStyle/>
          <a:p>
            <a:pPr algn="ctr"/>
            <a:r>
              <a:rPr lang="en-GB" b="1" dirty="0" smtClean="0"/>
              <a:t>Read the clues to your child and see if they can work out the items.</a:t>
            </a:r>
          </a:p>
          <a:p>
            <a:pPr algn="ctr"/>
            <a:endParaRPr lang="en-GB" dirty="0" smtClean="0"/>
          </a:p>
          <a:p>
            <a:r>
              <a:rPr lang="en-GB" dirty="0" smtClean="0"/>
              <a:t>I </a:t>
            </a:r>
            <a:r>
              <a:rPr lang="en-GB" dirty="0"/>
              <a:t>have four legs, but I don't have feet.</a:t>
            </a:r>
          </a:p>
          <a:p>
            <a:r>
              <a:rPr lang="en-GB" dirty="0"/>
              <a:t>I come in handy when it's time to eat</a:t>
            </a:r>
            <a:r>
              <a:rPr lang="en-GB" dirty="0" smtClean="0"/>
              <a:t>.                    </a:t>
            </a:r>
          </a:p>
          <a:p>
            <a:endParaRPr lang="en-GB" dirty="0"/>
          </a:p>
          <a:p>
            <a:endParaRPr lang="en-GB" dirty="0"/>
          </a:p>
          <a:p>
            <a:r>
              <a:rPr lang="en-GB" dirty="0"/>
              <a:t>My job is to put an end to sleep,</a:t>
            </a:r>
          </a:p>
          <a:p>
            <a:r>
              <a:rPr lang="en-GB" dirty="0"/>
              <a:t>Which I do </a:t>
            </a:r>
            <a:r>
              <a:rPr lang="en-GB" dirty="0" smtClean="0"/>
              <a:t>with </a:t>
            </a:r>
            <a:r>
              <a:rPr lang="en-GB" dirty="0"/>
              <a:t>music, a buzz, or a beep</a:t>
            </a:r>
            <a:r>
              <a:rPr lang="en-GB" dirty="0" smtClean="0"/>
              <a:t>.</a:t>
            </a:r>
          </a:p>
          <a:p>
            <a:endParaRPr lang="en-GB" dirty="0"/>
          </a:p>
          <a:p>
            <a:endParaRPr lang="en-GB" dirty="0"/>
          </a:p>
          <a:p>
            <a:r>
              <a:rPr lang="en-GB" dirty="0" smtClean="0"/>
              <a:t>For </a:t>
            </a:r>
            <a:r>
              <a:rPr lang="en-GB" dirty="0"/>
              <a:t>fast heating or cooking, I am tops.</a:t>
            </a:r>
          </a:p>
          <a:p>
            <a:r>
              <a:rPr lang="en-GB" dirty="0"/>
              <a:t>And, oh, that good smell when my popcorn pops</a:t>
            </a:r>
            <a:r>
              <a:rPr lang="en-GB" dirty="0" smtClean="0"/>
              <a:t>!</a:t>
            </a:r>
          </a:p>
          <a:p>
            <a:endParaRPr lang="en-GB" dirty="0"/>
          </a:p>
          <a:p>
            <a:endParaRPr lang="en-GB" dirty="0"/>
          </a:p>
          <a:p>
            <a:r>
              <a:rPr lang="en-GB" dirty="0"/>
              <a:t>I'm packed really full of boxes and cans.</a:t>
            </a:r>
          </a:p>
          <a:p>
            <a:r>
              <a:rPr lang="en-GB" dirty="0"/>
              <a:t>I may hold a broom or a mop or a dustpan</a:t>
            </a:r>
            <a:r>
              <a:rPr lang="en-GB" dirty="0" smtClean="0"/>
              <a:t>.</a:t>
            </a:r>
          </a:p>
          <a:p>
            <a:endParaRPr lang="en-GB" dirty="0" smtClean="0"/>
          </a:p>
          <a:p>
            <a:endParaRPr lang="en-GB" dirty="0"/>
          </a:p>
          <a:p>
            <a:r>
              <a:rPr lang="en-GB" dirty="0"/>
              <a:t>I can take you to places you've never seen,</a:t>
            </a:r>
          </a:p>
          <a:p>
            <a:r>
              <a:rPr lang="en-GB" dirty="0"/>
              <a:t>But first, type your password in on my screen</a:t>
            </a:r>
            <a:r>
              <a:rPr lang="en-GB" dirty="0" smtClean="0"/>
              <a:t>.</a:t>
            </a:r>
          </a:p>
          <a:p>
            <a:endParaRPr lang="en-GB" dirty="0" smtClean="0"/>
          </a:p>
          <a:p>
            <a:endParaRPr lang="en-GB" dirty="0"/>
          </a:p>
          <a:p>
            <a:r>
              <a:rPr lang="en-GB" dirty="0"/>
              <a:t>I rain on you when you need a scrub.</a:t>
            </a:r>
          </a:p>
          <a:p>
            <a:r>
              <a:rPr lang="en-GB" dirty="0"/>
              <a:t>I'm very much like my friend the tub.</a:t>
            </a:r>
          </a:p>
        </p:txBody>
      </p:sp>
      <p:pic>
        <p:nvPicPr>
          <p:cNvPr id="5" name="Picture 4"/>
          <p:cNvPicPr>
            <a:picLocks noChangeAspect="1"/>
          </p:cNvPicPr>
          <p:nvPr/>
        </p:nvPicPr>
        <p:blipFill>
          <a:blip r:embed="rId2"/>
          <a:stretch>
            <a:fillRect/>
          </a:stretch>
        </p:blipFill>
        <p:spPr>
          <a:xfrm>
            <a:off x="399394" y="159410"/>
            <a:ext cx="5948855" cy="2659116"/>
          </a:xfrm>
          <a:prstGeom prst="rect">
            <a:avLst/>
          </a:prstGeom>
        </p:spPr>
      </p:pic>
      <p:sp>
        <p:nvSpPr>
          <p:cNvPr id="3" name="TextBox 2"/>
          <p:cNvSpPr txBox="1"/>
          <p:nvPr/>
        </p:nvSpPr>
        <p:spPr>
          <a:xfrm>
            <a:off x="294290" y="781082"/>
            <a:ext cx="6159062" cy="707886"/>
          </a:xfrm>
          <a:prstGeom prst="rect">
            <a:avLst/>
          </a:prstGeom>
          <a:noFill/>
        </p:spPr>
        <p:txBody>
          <a:bodyPr wrap="square" rtlCol="0">
            <a:spAutoFit/>
          </a:bodyPr>
          <a:lstStyle/>
          <a:p>
            <a:pPr algn="ctr"/>
            <a:r>
              <a:rPr lang="en-GB" sz="4000" dirty="0" smtClean="0"/>
              <a:t>Indoor</a:t>
            </a:r>
            <a:endParaRPr lang="en-GB" sz="4000" dirty="0"/>
          </a:p>
        </p:txBody>
      </p:sp>
    </p:spTree>
    <p:extLst>
      <p:ext uri="{BB962C8B-B14F-4D97-AF65-F5344CB8AC3E}">
        <p14:creationId xmlns:p14="http://schemas.microsoft.com/office/powerpoint/2010/main" val="1257699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6454" y="1983208"/>
            <a:ext cx="6127027" cy="4918847"/>
          </a:xfrm>
          <a:prstGeom prst="rect">
            <a:avLst/>
          </a:prstGeom>
        </p:spPr>
        <p:txBody>
          <a:bodyPr wrap="square">
            <a:spAutoFit/>
          </a:bodyPr>
          <a:lstStyle/>
          <a:p>
            <a:endParaRPr lang="en-GB" sz="1625" dirty="0">
              <a:latin typeface="Arial" panose="020B0604020202020204" pitchFamily="34" charset="0"/>
              <a:cs typeface="Arial" panose="020B0604020202020204" pitchFamily="34" charset="0"/>
            </a:endParaRPr>
          </a:p>
          <a:p>
            <a:r>
              <a:rPr lang="en-GB" sz="1950" dirty="0">
                <a:latin typeface="Arial" panose="020B0604020202020204" pitchFamily="34" charset="0"/>
                <a:cs typeface="Arial" panose="020B0604020202020204" pitchFamily="34" charset="0"/>
              </a:rPr>
              <a:t>Can you draw or re-write your favourite story?</a:t>
            </a:r>
          </a:p>
          <a:p>
            <a:endParaRPr lang="en-GB" sz="1950" dirty="0">
              <a:latin typeface="Arial" panose="020B0604020202020204" pitchFamily="34" charset="0"/>
              <a:cs typeface="Arial" panose="020B0604020202020204" pitchFamily="34" charset="0"/>
            </a:endParaRPr>
          </a:p>
          <a:p>
            <a:r>
              <a:rPr lang="en-GB" sz="1950" dirty="0">
                <a:latin typeface="Arial" panose="020B0604020202020204" pitchFamily="34" charset="0"/>
                <a:cs typeface="Arial" panose="020B0604020202020204" pitchFamily="34" charset="0"/>
              </a:rPr>
              <a:t>Can you make a card for someone in </a:t>
            </a:r>
            <a:r>
              <a:rPr lang="en-GB" sz="1950" dirty="0" smtClean="0">
                <a:latin typeface="Arial" panose="020B0604020202020204" pitchFamily="34" charset="0"/>
                <a:cs typeface="Arial" panose="020B0604020202020204" pitchFamily="34" charset="0"/>
              </a:rPr>
              <a:t>the Smart Room?</a:t>
            </a:r>
            <a:endParaRPr lang="en-GB" sz="1950" dirty="0">
              <a:latin typeface="Arial" panose="020B0604020202020204" pitchFamily="34" charset="0"/>
              <a:cs typeface="Arial" panose="020B0604020202020204" pitchFamily="34" charset="0"/>
            </a:endParaRPr>
          </a:p>
          <a:p>
            <a:endParaRPr lang="en-GB" sz="1950" dirty="0">
              <a:latin typeface="Arial" panose="020B0604020202020204" pitchFamily="34" charset="0"/>
              <a:cs typeface="Arial" panose="020B0604020202020204" pitchFamily="34" charset="0"/>
            </a:endParaRPr>
          </a:p>
          <a:p>
            <a:r>
              <a:rPr lang="en-GB" sz="1950" dirty="0">
                <a:latin typeface="Arial" panose="020B0604020202020204" pitchFamily="34" charset="0"/>
                <a:cs typeface="Arial" panose="020B0604020202020204" pitchFamily="34" charset="0"/>
              </a:rPr>
              <a:t>Draw what you can see out your window. Can you </a:t>
            </a:r>
            <a:r>
              <a:rPr lang="en-GB" sz="1950" dirty="0" smtClean="0">
                <a:latin typeface="Arial" panose="020B0604020202020204" pitchFamily="34" charset="0"/>
                <a:cs typeface="Arial" panose="020B0604020202020204" pitchFamily="34" charset="0"/>
              </a:rPr>
              <a:t>say and write </a:t>
            </a:r>
            <a:r>
              <a:rPr lang="en-GB" sz="1950" dirty="0">
                <a:latin typeface="Arial" panose="020B0604020202020204" pitchFamily="34" charset="0"/>
                <a:cs typeface="Arial" panose="020B0604020202020204" pitchFamily="34" charset="0"/>
              </a:rPr>
              <a:t>what you can see in your picture?</a:t>
            </a:r>
          </a:p>
          <a:p>
            <a:endParaRPr lang="en-GB" sz="1950" dirty="0">
              <a:latin typeface="Arial" panose="020B0604020202020204" pitchFamily="34" charset="0"/>
              <a:cs typeface="Arial" panose="020B0604020202020204" pitchFamily="34" charset="0"/>
            </a:endParaRPr>
          </a:p>
          <a:p>
            <a:r>
              <a:rPr lang="en-GB" sz="1950" dirty="0">
                <a:latin typeface="Arial" panose="020B0604020202020204" pitchFamily="34" charset="0"/>
                <a:cs typeface="Arial" panose="020B0604020202020204" pitchFamily="34" charset="0"/>
              </a:rPr>
              <a:t>Can you write all the letters of the alphabet? Can you form your letters the correct way?</a:t>
            </a:r>
          </a:p>
          <a:p>
            <a:endParaRPr lang="en-GB" sz="1950" dirty="0">
              <a:latin typeface="Arial" panose="020B0604020202020204" pitchFamily="34" charset="0"/>
              <a:cs typeface="Arial" panose="020B0604020202020204" pitchFamily="34" charset="0"/>
            </a:endParaRPr>
          </a:p>
          <a:p>
            <a:r>
              <a:rPr lang="en-GB" sz="1950" dirty="0">
                <a:latin typeface="Arial" panose="020B0604020202020204" pitchFamily="34" charset="0"/>
                <a:cs typeface="Arial" panose="020B0604020202020204" pitchFamily="34" charset="0"/>
              </a:rPr>
              <a:t>Make toast with your favourite topping. Write instructions on how you did this. </a:t>
            </a:r>
          </a:p>
          <a:p>
            <a:endParaRPr lang="en-GB" sz="1463" dirty="0"/>
          </a:p>
          <a:p>
            <a:endParaRPr lang="en-GB" sz="1463" dirty="0"/>
          </a:p>
          <a:p>
            <a:r>
              <a:rPr lang="en-GB" sz="1463" dirty="0"/>
              <a:t>   </a:t>
            </a:r>
          </a:p>
        </p:txBody>
      </p:sp>
      <p:pic>
        <p:nvPicPr>
          <p:cNvPr id="5" name="Picture 4"/>
          <p:cNvPicPr>
            <a:picLocks noChangeAspect="1"/>
          </p:cNvPicPr>
          <p:nvPr/>
        </p:nvPicPr>
        <p:blipFill>
          <a:blip r:embed="rId2"/>
          <a:stretch>
            <a:fillRect/>
          </a:stretch>
        </p:blipFill>
        <p:spPr>
          <a:xfrm>
            <a:off x="1036579" y="6461107"/>
            <a:ext cx="2828408" cy="1887256"/>
          </a:xfrm>
          <a:prstGeom prst="rect">
            <a:avLst/>
          </a:prstGeom>
        </p:spPr>
      </p:pic>
      <p:pic>
        <p:nvPicPr>
          <p:cNvPr id="6" name="Picture 5"/>
          <p:cNvPicPr>
            <a:picLocks noChangeAspect="1"/>
          </p:cNvPicPr>
          <p:nvPr/>
        </p:nvPicPr>
        <p:blipFill>
          <a:blip r:embed="rId3"/>
          <a:stretch>
            <a:fillRect/>
          </a:stretch>
        </p:blipFill>
        <p:spPr>
          <a:xfrm>
            <a:off x="3579968" y="6822374"/>
            <a:ext cx="2273624" cy="154051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503" y="140866"/>
            <a:ext cx="4164198" cy="1842342"/>
          </a:xfrm>
          <a:prstGeom prst="rect">
            <a:avLst/>
          </a:prstGeom>
        </p:spPr>
      </p:pic>
    </p:spTree>
    <p:extLst>
      <p:ext uri="{BB962C8B-B14F-4D97-AF65-F5344CB8AC3E}">
        <p14:creationId xmlns:p14="http://schemas.microsoft.com/office/powerpoint/2010/main" val="1142622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3683" y="147145"/>
            <a:ext cx="5223641" cy="830997"/>
          </a:xfrm>
          <a:prstGeom prst="rect">
            <a:avLst/>
          </a:prstGeom>
          <a:noFill/>
        </p:spPr>
        <p:txBody>
          <a:bodyPr wrap="square" rtlCol="0">
            <a:spAutoFit/>
          </a:bodyPr>
          <a:lstStyle/>
          <a:p>
            <a:pPr algn="ctr"/>
            <a:endParaRPr lang="en-GB" sz="4800" u="sng" dirty="0"/>
          </a:p>
        </p:txBody>
      </p:sp>
      <p:pic>
        <p:nvPicPr>
          <p:cNvPr id="4" name="Picture 3"/>
          <p:cNvPicPr>
            <a:picLocks noChangeAspect="1"/>
          </p:cNvPicPr>
          <p:nvPr/>
        </p:nvPicPr>
        <p:blipFill>
          <a:blip r:embed="rId2"/>
          <a:stretch>
            <a:fillRect/>
          </a:stretch>
        </p:blipFill>
        <p:spPr>
          <a:xfrm>
            <a:off x="1235252" y="1166646"/>
            <a:ext cx="4140501" cy="5299841"/>
          </a:xfrm>
          <a:prstGeom prst="rect">
            <a:avLst/>
          </a:prstGeom>
        </p:spPr>
      </p:pic>
      <p:pic>
        <p:nvPicPr>
          <p:cNvPr id="5" name="Picture 4"/>
          <p:cNvPicPr>
            <a:picLocks noChangeAspect="1"/>
          </p:cNvPicPr>
          <p:nvPr/>
        </p:nvPicPr>
        <p:blipFill>
          <a:blip r:embed="rId3"/>
          <a:stretch>
            <a:fillRect/>
          </a:stretch>
        </p:blipFill>
        <p:spPr>
          <a:xfrm>
            <a:off x="2714787" y="6188458"/>
            <a:ext cx="3559887" cy="3559887"/>
          </a:xfrm>
          <a:prstGeom prst="rect">
            <a:avLst/>
          </a:prstGeom>
        </p:spPr>
      </p:pic>
      <p:sp>
        <p:nvSpPr>
          <p:cNvPr id="6" name="TextBox 5"/>
          <p:cNvSpPr txBox="1"/>
          <p:nvPr/>
        </p:nvSpPr>
        <p:spPr>
          <a:xfrm>
            <a:off x="92600" y="6346113"/>
            <a:ext cx="2955400" cy="2831544"/>
          </a:xfrm>
          <a:prstGeom prst="rect">
            <a:avLst/>
          </a:prstGeom>
          <a:noFill/>
        </p:spPr>
        <p:txBody>
          <a:bodyPr wrap="square" rtlCol="0">
            <a:spAutoFit/>
          </a:bodyPr>
          <a:lstStyle/>
          <a:p>
            <a:pPr algn="ctr"/>
            <a:r>
              <a:rPr lang="en-GB" sz="2000" u="sng" dirty="0" smtClean="0"/>
              <a:t>Use eating opportunities for Maths. </a:t>
            </a:r>
          </a:p>
          <a:p>
            <a:pPr algn="ctr"/>
            <a:r>
              <a:rPr lang="en-GB" sz="2000" dirty="0" smtClean="0"/>
              <a:t>Ask your child to cut their food into half and quarters. See if they can use these words “half” and “quarter” in a sentence. </a:t>
            </a:r>
          </a:p>
          <a:p>
            <a:pPr algn="ctr"/>
            <a:r>
              <a:rPr lang="en-GB" dirty="0" smtClean="0"/>
              <a:t>(Be safe when using a knife)</a:t>
            </a:r>
            <a:endParaRPr lang="en-GB"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168" y="0"/>
            <a:ext cx="3948585" cy="1211690"/>
          </a:xfrm>
          <a:prstGeom prst="rect">
            <a:avLst/>
          </a:prstGeom>
        </p:spPr>
      </p:pic>
    </p:spTree>
    <p:extLst>
      <p:ext uri="{BB962C8B-B14F-4D97-AF65-F5344CB8AC3E}">
        <p14:creationId xmlns:p14="http://schemas.microsoft.com/office/powerpoint/2010/main" val="3411446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62" y="67244"/>
            <a:ext cx="2704209" cy="1110657"/>
          </a:xfrm>
          <a:prstGeom prst="rect">
            <a:avLst/>
          </a:prstGeom>
        </p:spPr>
      </p:pic>
      <p:pic>
        <p:nvPicPr>
          <p:cNvPr id="4" name="Picture 3"/>
          <p:cNvPicPr>
            <a:picLocks noChangeAspect="1"/>
          </p:cNvPicPr>
          <p:nvPr/>
        </p:nvPicPr>
        <p:blipFill>
          <a:blip r:embed="rId3"/>
          <a:stretch>
            <a:fillRect/>
          </a:stretch>
        </p:blipFill>
        <p:spPr>
          <a:xfrm>
            <a:off x="519205" y="1044707"/>
            <a:ext cx="5824445" cy="8782466"/>
          </a:xfrm>
          <a:prstGeom prst="rect">
            <a:avLst/>
          </a:prstGeom>
        </p:spPr>
      </p:pic>
    </p:spTree>
    <p:extLst>
      <p:ext uri="{BB962C8B-B14F-4D97-AF65-F5344CB8AC3E}">
        <p14:creationId xmlns:p14="http://schemas.microsoft.com/office/powerpoint/2010/main" val="2978075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pic>
        <p:nvPicPr>
          <p:cNvPr id="7" name="Picture 6"/>
          <p:cNvPicPr>
            <a:picLocks noChangeAspect="1"/>
          </p:cNvPicPr>
          <p:nvPr/>
        </p:nvPicPr>
        <p:blipFill>
          <a:blip r:embed="rId2"/>
          <a:stretch>
            <a:fillRect/>
          </a:stretch>
        </p:blipFill>
        <p:spPr>
          <a:xfrm>
            <a:off x="1949446" y="152037"/>
            <a:ext cx="2706859" cy="1109568"/>
          </a:xfrm>
          <a:prstGeom prst="rect">
            <a:avLst/>
          </a:prstGeom>
        </p:spPr>
      </p:pic>
      <p:pic>
        <p:nvPicPr>
          <p:cNvPr id="4" name="Picture 3"/>
          <p:cNvPicPr>
            <a:picLocks noChangeAspect="1"/>
          </p:cNvPicPr>
          <p:nvPr/>
        </p:nvPicPr>
        <p:blipFill>
          <a:blip r:embed="rId3"/>
          <a:stretch>
            <a:fillRect/>
          </a:stretch>
        </p:blipFill>
        <p:spPr>
          <a:xfrm>
            <a:off x="481974" y="1077039"/>
            <a:ext cx="6042097" cy="8702837"/>
          </a:xfrm>
          <a:prstGeom prst="rect">
            <a:avLst/>
          </a:prstGeom>
        </p:spPr>
      </p:pic>
    </p:spTree>
    <p:extLst>
      <p:ext uri="{BB962C8B-B14F-4D97-AF65-F5344CB8AC3E}">
        <p14:creationId xmlns:p14="http://schemas.microsoft.com/office/powerpoint/2010/main" val="1623112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76" y="348384"/>
            <a:ext cx="6329340" cy="8895288"/>
          </a:xfrm>
          <a:prstGeom prst="rect">
            <a:avLst/>
          </a:prstGeom>
        </p:spPr>
      </p:pic>
      <p:pic>
        <p:nvPicPr>
          <p:cNvPr id="3" name="Picture 2"/>
          <p:cNvPicPr>
            <a:picLocks noChangeAspect="1"/>
          </p:cNvPicPr>
          <p:nvPr/>
        </p:nvPicPr>
        <p:blipFill>
          <a:blip r:embed="rId3"/>
          <a:stretch>
            <a:fillRect/>
          </a:stretch>
        </p:blipFill>
        <p:spPr>
          <a:xfrm>
            <a:off x="1512295" y="7089732"/>
            <a:ext cx="4221203" cy="1682959"/>
          </a:xfrm>
          <a:prstGeom prst="rect">
            <a:avLst/>
          </a:prstGeom>
        </p:spPr>
      </p:pic>
      <p:pic>
        <p:nvPicPr>
          <p:cNvPr id="4" name="Picture 3"/>
          <p:cNvPicPr>
            <a:picLocks noChangeAspect="1"/>
          </p:cNvPicPr>
          <p:nvPr/>
        </p:nvPicPr>
        <p:blipFill>
          <a:blip r:embed="rId4"/>
          <a:stretch>
            <a:fillRect/>
          </a:stretch>
        </p:blipFill>
        <p:spPr>
          <a:xfrm>
            <a:off x="2333480" y="348384"/>
            <a:ext cx="2578832" cy="1426588"/>
          </a:xfrm>
          <a:prstGeom prst="rect">
            <a:avLst/>
          </a:prstGeom>
        </p:spPr>
      </p:pic>
    </p:spTree>
    <p:extLst>
      <p:ext uri="{BB962C8B-B14F-4D97-AF65-F5344CB8AC3E}">
        <p14:creationId xmlns:p14="http://schemas.microsoft.com/office/powerpoint/2010/main" val="58608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65" y="329331"/>
            <a:ext cx="6494746" cy="91580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920" y="329331"/>
            <a:ext cx="2581635" cy="1428186"/>
          </a:xfrm>
          <a:prstGeom prst="rect">
            <a:avLst/>
          </a:prstGeom>
        </p:spPr>
      </p:pic>
    </p:spTree>
    <p:extLst>
      <p:ext uri="{BB962C8B-B14F-4D97-AF65-F5344CB8AC3E}">
        <p14:creationId xmlns:p14="http://schemas.microsoft.com/office/powerpoint/2010/main" val="185353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494" y="1299605"/>
            <a:ext cx="5243349" cy="1292662"/>
          </a:xfrm>
          <a:prstGeom prst="rect">
            <a:avLst/>
          </a:prstGeom>
        </p:spPr>
        <p:txBody>
          <a:bodyPr wrap="square">
            <a:spAutoFit/>
          </a:bodyPr>
          <a:lstStyle/>
          <a:p>
            <a:pPr algn="ctr"/>
            <a:endParaRPr lang="en-GB" sz="1950" dirty="0">
              <a:latin typeface="Arial" panose="020B0604020202020204" pitchFamily="34" charset="0"/>
              <a:cs typeface="Arial" panose="020B0604020202020204" pitchFamily="34" charset="0"/>
            </a:endParaRPr>
          </a:p>
          <a:p>
            <a:pPr algn="ctr"/>
            <a:r>
              <a:rPr lang="en-GB" sz="1950" dirty="0">
                <a:latin typeface="Arial" panose="020B0604020202020204" pitchFamily="34" charset="0"/>
                <a:cs typeface="Arial" panose="020B0604020202020204" pitchFamily="34" charset="0"/>
              </a:rPr>
              <a:t>Use flour or porridge oats in a bowl or tray to practise pre-writing and fine motor skills. You could also write words and practise spellings!</a:t>
            </a:r>
          </a:p>
        </p:txBody>
      </p:sp>
      <p:pic>
        <p:nvPicPr>
          <p:cNvPr id="5" name="Picture 4"/>
          <p:cNvPicPr>
            <a:picLocks noChangeAspect="1"/>
          </p:cNvPicPr>
          <p:nvPr/>
        </p:nvPicPr>
        <p:blipFill>
          <a:blip r:embed="rId2"/>
          <a:stretch>
            <a:fillRect/>
          </a:stretch>
        </p:blipFill>
        <p:spPr>
          <a:xfrm>
            <a:off x="1864313" y="2941576"/>
            <a:ext cx="3090940" cy="3036452"/>
          </a:xfrm>
          <a:prstGeom prst="rect">
            <a:avLst/>
          </a:prstGeom>
        </p:spPr>
      </p:pic>
      <p:pic>
        <p:nvPicPr>
          <p:cNvPr id="2" name="Picture 1"/>
          <p:cNvPicPr>
            <a:picLocks noChangeAspect="1"/>
          </p:cNvPicPr>
          <p:nvPr/>
        </p:nvPicPr>
        <p:blipFill>
          <a:blip r:embed="rId3"/>
          <a:stretch>
            <a:fillRect/>
          </a:stretch>
        </p:blipFill>
        <p:spPr>
          <a:xfrm>
            <a:off x="1690769" y="6117021"/>
            <a:ext cx="3438033" cy="25752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035" y="131446"/>
            <a:ext cx="3896269" cy="1409897"/>
          </a:xfrm>
          <a:prstGeom prst="rect">
            <a:avLst/>
          </a:prstGeom>
        </p:spPr>
      </p:pic>
    </p:spTree>
    <p:extLst>
      <p:ext uri="{BB962C8B-B14F-4D97-AF65-F5344CB8AC3E}">
        <p14:creationId xmlns:p14="http://schemas.microsoft.com/office/powerpoint/2010/main" val="956278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6648" y="1619280"/>
            <a:ext cx="6003131" cy="8319650"/>
          </a:xfrm>
          <a:prstGeom prst="rect">
            <a:avLst/>
          </a:prstGeom>
        </p:spPr>
        <p:txBody>
          <a:bodyPr wrap="square">
            <a:spAutoFit/>
          </a:bodyPr>
          <a:lstStyle/>
          <a:p>
            <a:endParaRPr lang="en-GB" sz="1463" dirty="0"/>
          </a:p>
          <a:p>
            <a:r>
              <a:rPr lang="en-GB" sz="2000" b="1" u="sng" dirty="0"/>
              <a:t>Materials:</a:t>
            </a:r>
          </a:p>
          <a:p>
            <a:r>
              <a:rPr lang="en-GB" sz="2000" dirty="0"/>
              <a:t>1 cup corn starch</a:t>
            </a:r>
          </a:p>
          <a:p>
            <a:r>
              <a:rPr lang="en-GB" sz="2000" dirty="0"/>
              <a:t>1 cup shaving cream</a:t>
            </a:r>
          </a:p>
          <a:p>
            <a:r>
              <a:rPr lang="en-GB" sz="2000" dirty="0"/>
              <a:t>Food </a:t>
            </a:r>
            <a:r>
              <a:rPr lang="en-GB" sz="2000" dirty="0" smtClean="0"/>
              <a:t>Colouring</a:t>
            </a:r>
            <a:endParaRPr lang="en-GB" sz="2000" dirty="0"/>
          </a:p>
          <a:p>
            <a:endParaRPr lang="en-GB" sz="2000" dirty="0"/>
          </a:p>
          <a:p>
            <a:endParaRPr lang="en-GB" sz="2000" dirty="0"/>
          </a:p>
          <a:p>
            <a:r>
              <a:rPr lang="en-GB" sz="2000" b="1" u="sng" dirty="0"/>
              <a:t>Instructions:</a:t>
            </a:r>
          </a:p>
          <a:p>
            <a:r>
              <a:rPr lang="en-GB" sz="2000" dirty="0"/>
              <a:t>Pour the cup of corn starch into a large bowl. Use a spoon to scoop the shaving cream on top of it. Put 5-10 drops of food colouring on top. Stir to mix.</a:t>
            </a:r>
          </a:p>
          <a:p>
            <a:r>
              <a:rPr lang="en-GB" sz="2000" dirty="0"/>
              <a:t>When the mixture looks like grated cheese, use your hands to squish the mixture even more.</a:t>
            </a:r>
          </a:p>
          <a:p>
            <a:r>
              <a:rPr lang="en-GB" sz="2000" dirty="0"/>
              <a:t>Pretty soon the shaving cream and corn starch will form a ball, about the same texture as dough.</a:t>
            </a:r>
          </a:p>
          <a:p>
            <a:r>
              <a:rPr lang="en-GB" sz="2000" dirty="0"/>
              <a:t>If your mixture is really wet and sticky after mixing, it needs a little more corn starch. If it won’t stick together and falls into pieces, add a little more shaving cream.</a:t>
            </a:r>
          </a:p>
          <a:p>
            <a:r>
              <a:rPr lang="en-GB" sz="2000" dirty="0"/>
              <a:t>That’s it! Try sculpting snow angels, snowmen, or make a tiny snow fort!</a:t>
            </a:r>
          </a:p>
          <a:p>
            <a:endParaRPr lang="en-GB" sz="2000" dirty="0"/>
          </a:p>
          <a:p>
            <a:r>
              <a:rPr lang="en-GB" sz="2000" dirty="0"/>
              <a:t>How does it work?</a:t>
            </a:r>
          </a:p>
          <a:p>
            <a:r>
              <a:rPr lang="en-GB" sz="2000" dirty="0"/>
              <a:t>The tiny pieces of corn starch get mixed into the shaving cream and suspended in the mixture. Shaving cream is mad of tiny </a:t>
            </a:r>
            <a:r>
              <a:rPr lang="en-GB" sz="2000" dirty="0" err="1"/>
              <a:t>tiny</a:t>
            </a:r>
            <a:r>
              <a:rPr lang="en-GB" sz="2000" dirty="0"/>
              <a:t> bubbles, and the surface tension on the surface of the bubbles helps ‘float’ the corn starch particles when the two mix</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420" y="0"/>
            <a:ext cx="4553585" cy="1428949"/>
          </a:xfrm>
          <a:prstGeom prst="rect">
            <a:avLst/>
          </a:prstGeom>
        </p:spPr>
      </p:pic>
      <p:pic>
        <p:nvPicPr>
          <p:cNvPr id="2050" name="Picture 2" descr="Snow fluff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715" y="1305580"/>
            <a:ext cx="3442064" cy="258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750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26021" y="134581"/>
            <a:ext cx="4805958" cy="924337"/>
          </a:xfrm>
        </p:spPr>
        <p:txBody>
          <a:bodyPr>
            <a:normAutofit/>
          </a:bodyPr>
          <a:lstStyle/>
          <a:p>
            <a:pPr algn="ctr"/>
            <a:r>
              <a:rPr lang="en-GB" sz="3250" u="sng" dirty="0"/>
              <a:t>Colour by Numbers</a:t>
            </a:r>
          </a:p>
        </p:txBody>
      </p:sp>
      <p:pic>
        <p:nvPicPr>
          <p:cNvPr id="6" name="Picture 5"/>
          <p:cNvPicPr>
            <a:picLocks noChangeAspect="1"/>
          </p:cNvPicPr>
          <p:nvPr/>
        </p:nvPicPr>
        <p:blipFill>
          <a:blip r:embed="rId2"/>
          <a:stretch>
            <a:fillRect/>
          </a:stretch>
        </p:blipFill>
        <p:spPr>
          <a:xfrm rot="5400000">
            <a:off x="-164461" y="2551889"/>
            <a:ext cx="7274719" cy="5484327"/>
          </a:xfrm>
          <a:prstGeom prst="rect">
            <a:avLst/>
          </a:prstGeom>
        </p:spPr>
      </p:pic>
      <p:pic>
        <p:nvPicPr>
          <p:cNvPr id="7" name="Picture 6"/>
          <p:cNvPicPr>
            <a:picLocks noChangeAspect="1"/>
          </p:cNvPicPr>
          <p:nvPr/>
        </p:nvPicPr>
        <p:blipFill>
          <a:blip r:embed="rId3"/>
          <a:stretch>
            <a:fillRect/>
          </a:stretch>
        </p:blipFill>
        <p:spPr>
          <a:xfrm>
            <a:off x="781280" y="156946"/>
            <a:ext cx="5383235" cy="1499746"/>
          </a:xfrm>
          <a:prstGeom prst="rect">
            <a:avLst/>
          </a:prstGeom>
        </p:spPr>
      </p:pic>
    </p:spTree>
    <p:extLst>
      <p:ext uri="{BB962C8B-B14F-4D97-AF65-F5344CB8AC3E}">
        <p14:creationId xmlns:p14="http://schemas.microsoft.com/office/powerpoint/2010/main" val="265021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07" y="1088290"/>
            <a:ext cx="6122478" cy="7897571"/>
          </a:xfrm>
          <a:prstGeom prst="rect">
            <a:avLst/>
          </a:prstGeom>
        </p:spPr>
      </p:pic>
    </p:spTree>
    <p:extLst>
      <p:ext uri="{BB962C8B-B14F-4D97-AF65-F5344CB8AC3E}">
        <p14:creationId xmlns:p14="http://schemas.microsoft.com/office/powerpoint/2010/main" val="191966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5400000">
            <a:off x="-742626" y="2938136"/>
            <a:ext cx="8270659" cy="5175031"/>
          </a:xfrm>
          <a:prstGeom prst="rect">
            <a:avLst/>
          </a:prstGeom>
        </p:spPr>
      </p:pic>
      <p:pic>
        <p:nvPicPr>
          <p:cNvPr id="4" name="Picture 3"/>
          <p:cNvPicPr>
            <a:picLocks noChangeAspect="1"/>
          </p:cNvPicPr>
          <p:nvPr/>
        </p:nvPicPr>
        <p:blipFill>
          <a:blip r:embed="rId3"/>
          <a:stretch>
            <a:fillRect/>
          </a:stretch>
        </p:blipFill>
        <p:spPr>
          <a:xfrm>
            <a:off x="987816" y="95518"/>
            <a:ext cx="4809780" cy="936198"/>
          </a:xfrm>
          <a:prstGeom prst="rect">
            <a:avLst/>
          </a:prstGeom>
        </p:spPr>
      </p:pic>
      <p:pic>
        <p:nvPicPr>
          <p:cNvPr id="5" name="Picture 4"/>
          <p:cNvPicPr>
            <a:picLocks noChangeAspect="1"/>
          </p:cNvPicPr>
          <p:nvPr/>
        </p:nvPicPr>
        <p:blipFill>
          <a:blip r:embed="rId4"/>
          <a:stretch>
            <a:fillRect/>
          </a:stretch>
        </p:blipFill>
        <p:spPr>
          <a:xfrm rot="5400000">
            <a:off x="2538066" y="-1842585"/>
            <a:ext cx="1504049" cy="5380256"/>
          </a:xfrm>
          <a:prstGeom prst="rect">
            <a:avLst/>
          </a:prstGeom>
        </p:spPr>
      </p:pic>
    </p:spTree>
    <p:extLst>
      <p:ext uri="{BB962C8B-B14F-4D97-AF65-F5344CB8AC3E}">
        <p14:creationId xmlns:p14="http://schemas.microsoft.com/office/powerpoint/2010/main" val="2522837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076" y="751451"/>
            <a:ext cx="6353503" cy="8977776"/>
          </a:xfrm>
          <a:prstGeom prst="rect">
            <a:avLst/>
          </a:prstGeom>
        </p:spPr>
      </p:pic>
      <p:pic>
        <p:nvPicPr>
          <p:cNvPr id="4" name="Picture 3"/>
          <p:cNvPicPr>
            <a:picLocks noChangeAspect="1"/>
          </p:cNvPicPr>
          <p:nvPr/>
        </p:nvPicPr>
        <p:blipFill>
          <a:blip r:embed="rId3"/>
          <a:stretch>
            <a:fillRect/>
          </a:stretch>
        </p:blipFill>
        <p:spPr>
          <a:xfrm rot="5400000">
            <a:off x="2733287" y="-964129"/>
            <a:ext cx="1549080" cy="3477338"/>
          </a:xfrm>
          <a:prstGeom prst="rect">
            <a:avLst/>
          </a:prstGeom>
        </p:spPr>
      </p:pic>
    </p:spTree>
    <p:extLst>
      <p:ext uri="{BB962C8B-B14F-4D97-AF65-F5344CB8AC3E}">
        <p14:creationId xmlns:p14="http://schemas.microsoft.com/office/powerpoint/2010/main" val="127594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6150" t="27911" r="42460" b="2575"/>
          <a:stretch/>
        </p:blipFill>
        <p:spPr>
          <a:xfrm>
            <a:off x="510534" y="1827407"/>
            <a:ext cx="5417300" cy="8156589"/>
          </a:xfrm>
          <a:prstGeom prst="rect">
            <a:avLst/>
          </a:prstGeom>
        </p:spPr>
      </p:pic>
      <p:pic>
        <p:nvPicPr>
          <p:cNvPr id="5" name="Content Placeholder 3"/>
          <p:cNvPicPr>
            <a:picLocks noChangeAspect="1"/>
          </p:cNvPicPr>
          <p:nvPr/>
        </p:nvPicPr>
        <p:blipFill rotWithShape="1">
          <a:blip r:embed="rId3"/>
          <a:srcRect l="16551" t="28853" r="58908" b="48991"/>
          <a:stretch/>
        </p:blipFill>
        <p:spPr>
          <a:xfrm>
            <a:off x="1565414" y="0"/>
            <a:ext cx="3598293" cy="1827408"/>
          </a:xfrm>
          <a:prstGeom prst="rect">
            <a:avLst/>
          </a:prstGeom>
        </p:spPr>
      </p:pic>
    </p:spTree>
    <p:extLst>
      <p:ext uri="{BB962C8B-B14F-4D97-AF65-F5344CB8AC3E}">
        <p14:creationId xmlns:p14="http://schemas.microsoft.com/office/powerpoint/2010/main" val="1598634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6200000">
            <a:off x="-836532" y="2146013"/>
            <a:ext cx="8442282" cy="66509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911" y="-15801"/>
            <a:ext cx="3902537" cy="1471448"/>
          </a:xfrm>
          <a:prstGeom prst="rect">
            <a:avLst/>
          </a:prstGeom>
        </p:spPr>
      </p:pic>
    </p:spTree>
    <p:extLst>
      <p:ext uri="{BB962C8B-B14F-4D97-AF65-F5344CB8AC3E}">
        <p14:creationId xmlns:p14="http://schemas.microsoft.com/office/powerpoint/2010/main" val="3577367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5400000">
            <a:off x="2775202" y="-605004"/>
            <a:ext cx="1205120" cy="3731822"/>
          </a:xfrm>
          <a:prstGeom prst="rect">
            <a:avLst/>
          </a:prstGeom>
        </p:spPr>
      </p:pic>
      <p:sp>
        <p:nvSpPr>
          <p:cNvPr id="4" name="TextBox 3"/>
          <p:cNvSpPr txBox="1"/>
          <p:nvPr/>
        </p:nvSpPr>
        <p:spPr>
          <a:xfrm>
            <a:off x="126124" y="157655"/>
            <a:ext cx="6731876" cy="584775"/>
          </a:xfrm>
          <a:prstGeom prst="rect">
            <a:avLst/>
          </a:prstGeom>
          <a:noFill/>
        </p:spPr>
        <p:txBody>
          <a:bodyPr wrap="square" rtlCol="0">
            <a:spAutoFit/>
          </a:bodyPr>
          <a:lstStyle/>
          <a:p>
            <a:pPr algn="ctr"/>
            <a:r>
              <a:rPr lang="en-GB" sz="1600" dirty="0" smtClean="0"/>
              <a:t>In Panda class we have been using adjectives in our writing and practising reading our own writing back.  Here are some activities to practise these skills. </a:t>
            </a:r>
            <a:endParaRPr lang="en-GB"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86" y="1608082"/>
            <a:ext cx="6031335" cy="8297917"/>
          </a:xfrm>
          <a:prstGeom prst="rect">
            <a:avLst/>
          </a:prstGeom>
        </p:spPr>
      </p:pic>
    </p:spTree>
    <p:extLst>
      <p:ext uri="{BB962C8B-B14F-4D97-AF65-F5344CB8AC3E}">
        <p14:creationId xmlns:p14="http://schemas.microsoft.com/office/powerpoint/2010/main" val="130079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16" y="294124"/>
            <a:ext cx="6486374" cy="9345415"/>
          </a:xfrm>
          <a:prstGeom prst="rect">
            <a:avLst/>
          </a:prstGeom>
        </p:spPr>
      </p:pic>
    </p:spTree>
    <p:extLst>
      <p:ext uri="{BB962C8B-B14F-4D97-AF65-F5344CB8AC3E}">
        <p14:creationId xmlns:p14="http://schemas.microsoft.com/office/powerpoint/2010/main" val="2100652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84" y="242556"/>
            <a:ext cx="6672116" cy="9509682"/>
          </a:xfrm>
          <a:prstGeom prst="rect">
            <a:avLst/>
          </a:prstGeom>
        </p:spPr>
      </p:pic>
    </p:spTree>
    <p:extLst>
      <p:ext uri="{BB962C8B-B14F-4D97-AF65-F5344CB8AC3E}">
        <p14:creationId xmlns:p14="http://schemas.microsoft.com/office/powerpoint/2010/main" val="490863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3" y="403615"/>
            <a:ext cx="6517905" cy="9428813"/>
          </a:xfrm>
          <a:prstGeom prst="rect">
            <a:avLst/>
          </a:prstGeom>
        </p:spPr>
      </p:pic>
    </p:spTree>
    <p:extLst>
      <p:ext uri="{BB962C8B-B14F-4D97-AF65-F5344CB8AC3E}">
        <p14:creationId xmlns:p14="http://schemas.microsoft.com/office/powerpoint/2010/main" val="403507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38" y="204247"/>
            <a:ext cx="6674069" cy="9701753"/>
          </a:xfrm>
          <a:prstGeom prst="rect">
            <a:avLst/>
          </a:prstGeom>
        </p:spPr>
      </p:pic>
    </p:spTree>
    <p:extLst>
      <p:ext uri="{BB962C8B-B14F-4D97-AF65-F5344CB8AC3E}">
        <p14:creationId xmlns:p14="http://schemas.microsoft.com/office/powerpoint/2010/main" val="1706272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00" y="177369"/>
            <a:ext cx="6623009" cy="9375093"/>
          </a:xfrm>
          <a:prstGeom prst="rect">
            <a:avLst/>
          </a:prstGeom>
        </p:spPr>
      </p:pic>
    </p:spTree>
    <p:extLst>
      <p:ext uri="{BB962C8B-B14F-4D97-AF65-F5344CB8AC3E}">
        <p14:creationId xmlns:p14="http://schemas.microsoft.com/office/powerpoint/2010/main" val="560641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82" y="663411"/>
            <a:ext cx="6101799" cy="8039639"/>
          </a:xfrm>
          <a:prstGeom prst="rect">
            <a:avLst/>
          </a:prstGeom>
        </p:spPr>
      </p:pic>
    </p:spTree>
    <p:extLst>
      <p:ext uri="{BB962C8B-B14F-4D97-AF65-F5344CB8AC3E}">
        <p14:creationId xmlns:p14="http://schemas.microsoft.com/office/powerpoint/2010/main" val="1898413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53" y="724618"/>
            <a:ext cx="6175303" cy="7993497"/>
          </a:xfrm>
          <a:prstGeom prst="rect">
            <a:avLst/>
          </a:prstGeom>
        </p:spPr>
      </p:pic>
    </p:spTree>
    <p:extLst>
      <p:ext uri="{BB962C8B-B14F-4D97-AF65-F5344CB8AC3E}">
        <p14:creationId xmlns:p14="http://schemas.microsoft.com/office/powerpoint/2010/main" val="3209461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0717" y="1"/>
            <a:ext cx="6442842" cy="9287158"/>
          </a:xfrm>
          <a:prstGeom prst="rect">
            <a:avLst/>
          </a:prstGeom>
        </p:spPr>
        <p:txBody>
          <a:bodyPr wrap="square">
            <a:spAutoFit/>
          </a:bodyPr>
          <a:lstStyle/>
          <a:p>
            <a:pPr algn="ctr"/>
            <a:endParaRPr lang="en-GB" sz="1625" dirty="0">
              <a:latin typeface="Arial" panose="020B0604020202020204" pitchFamily="34" charset="0"/>
              <a:cs typeface="Arial" panose="020B0604020202020204" pitchFamily="34" charset="0"/>
            </a:endParaRPr>
          </a:p>
          <a:p>
            <a:pPr algn="ctr"/>
            <a:endParaRPr lang="en-GB" sz="1625" dirty="0">
              <a:latin typeface="Arial" panose="020B0604020202020204" pitchFamily="34" charset="0"/>
              <a:cs typeface="Arial" panose="020B0604020202020204" pitchFamily="34" charset="0"/>
            </a:endParaRPr>
          </a:p>
          <a:p>
            <a:pPr algn="ctr"/>
            <a:endParaRPr lang="en-GB" sz="1625" dirty="0">
              <a:latin typeface="Arial" panose="020B0604020202020204" pitchFamily="34" charset="0"/>
              <a:cs typeface="Arial" panose="020B0604020202020204" pitchFamily="34" charset="0"/>
            </a:endParaRPr>
          </a:p>
          <a:p>
            <a:pPr algn="ctr"/>
            <a:endParaRPr lang="en-GB" sz="1625" dirty="0">
              <a:latin typeface="Arial" panose="020B0604020202020204" pitchFamily="34" charset="0"/>
              <a:cs typeface="Arial" panose="020B0604020202020204" pitchFamily="34" charset="0"/>
            </a:endParaRPr>
          </a:p>
          <a:p>
            <a:pPr algn="ctr"/>
            <a:endParaRPr lang="en-GB" sz="1625" dirty="0">
              <a:latin typeface="Arial" panose="020B0604020202020204" pitchFamily="34" charset="0"/>
              <a:cs typeface="Arial" panose="020B0604020202020204" pitchFamily="34" charset="0"/>
            </a:endParaRPr>
          </a:p>
          <a:p>
            <a:pPr algn="ctr"/>
            <a:endParaRPr lang="en-GB" sz="1625"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endParaRPr lang="en-GB" sz="1600"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Setting the </a:t>
            </a:r>
            <a:r>
              <a:rPr lang="en-GB" dirty="0" smtClean="0">
                <a:latin typeface="Arial" panose="020B0604020202020204" pitchFamily="34" charset="0"/>
                <a:cs typeface="Arial" panose="020B0604020202020204" pitchFamily="34" charset="0"/>
              </a:rPr>
              <a:t>table.</a:t>
            </a: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Washing Windows/Washing Car Working with a spray bottle or soap and water is always fun! Washing is a practical life activity</a:t>
            </a: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Tying Shoes. It is tremendously practical to learn how to tie </a:t>
            </a:r>
            <a:r>
              <a:rPr lang="en-GB" dirty="0" smtClean="0">
                <a:latin typeface="Arial" panose="020B0604020202020204" pitchFamily="34" charset="0"/>
                <a:cs typeface="Arial" panose="020B0604020202020204" pitchFamily="34" charset="0"/>
              </a:rPr>
              <a:t>my own </a:t>
            </a:r>
            <a:r>
              <a:rPr lang="en-GB" dirty="0">
                <a:latin typeface="Arial" panose="020B0604020202020204" pitchFamily="34" charset="0"/>
                <a:cs typeface="Arial" panose="020B0604020202020204" pitchFamily="34" charset="0"/>
              </a:rPr>
              <a:t>shoes. </a:t>
            </a:r>
          </a:p>
          <a:p>
            <a:pPr algn="ctr"/>
            <a:endParaRPr lang="en-GB" dirty="0" smtClean="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smtClean="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smtClean="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Learning to prepare a snack using a knife. Preparing </a:t>
            </a:r>
            <a:r>
              <a:rPr lang="en-GB" dirty="0" smtClean="0">
                <a:latin typeface="Arial" panose="020B0604020202020204" pitchFamily="34" charset="0"/>
                <a:cs typeface="Arial" panose="020B0604020202020204" pitchFamily="34" charset="0"/>
              </a:rPr>
              <a:t>my own </a:t>
            </a:r>
            <a:r>
              <a:rPr lang="en-GB" dirty="0">
                <a:latin typeface="Arial" panose="020B0604020202020204" pitchFamily="34" charset="0"/>
                <a:cs typeface="Arial" panose="020B0604020202020204" pitchFamily="34" charset="0"/>
              </a:rPr>
              <a:t>snack is a practical life activity, this will give </a:t>
            </a:r>
            <a:r>
              <a:rPr lang="en-GB" dirty="0" smtClean="0">
                <a:latin typeface="Arial" panose="020B0604020202020204" pitchFamily="34" charset="0"/>
                <a:cs typeface="Arial" panose="020B0604020202020204" pitchFamily="34" charset="0"/>
              </a:rPr>
              <a:t>me a </a:t>
            </a:r>
            <a:r>
              <a:rPr lang="en-GB" dirty="0">
                <a:latin typeface="Arial" panose="020B0604020202020204" pitchFamily="34" charset="0"/>
                <a:cs typeface="Arial" panose="020B0604020202020204" pitchFamily="34" charset="0"/>
              </a:rPr>
              <a:t>splendid sense of accomplishment.</a:t>
            </a:r>
          </a:p>
          <a:p>
            <a:pPr algn="ctr"/>
            <a:endParaRPr lang="en-GB" dirty="0">
              <a:latin typeface="Arial" panose="020B0604020202020204" pitchFamily="34" charset="0"/>
              <a:cs typeface="Arial" panose="020B0604020202020204" pitchFamily="34" charset="0"/>
            </a:endParaRP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Taking measurements. Use hands/feet to measure the length of table’s chairs/ use a ruler to measure things around the house. Use cm/mm measurements and learn what these units of measurements </a:t>
            </a:r>
            <a:r>
              <a:rPr lang="en-GB" dirty="0" smtClean="0">
                <a:latin typeface="Arial" panose="020B0604020202020204" pitchFamily="34" charset="0"/>
                <a:cs typeface="Arial" panose="020B0604020202020204" pitchFamily="34" charset="0"/>
              </a:rPr>
              <a:t>are. I can </a:t>
            </a:r>
            <a:r>
              <a:rPr lang="en-GB" dirty="0">
                <a:latin typeface="Arial" panose="020B0604020202020204" pitchFamily="34" charset="0"/>
                <a:cs typeface="Arial" panose="020B0604020202020204" pitchFamily="34" charset="0"/>
              </a:rPr>
              <a:t>compare heights!</a:t>
            </a:r>
          </a:p>
        </p:txBody>
      </p:sp>
      <p:pic>
        <p:nvPicPr>
          <p:cNvPr id="2" name="Picture 1"/>
          <p:cNvPicPr>
            <a:picLocks noChangeAspect="1"/>
          </p:cNvPicPr>
          <p:nvPr/>
        </p:nvPicPr>
        <p:blipFill>
          <a:blip r:embed="rId2"/>
          <a:stretch>
            <a:fillRect/>
          </a:stretch>
        </p:blipFill>
        <p:spPr>
          <a:xfrm>
            <a:off x="2240760" y="4926530"/>
            <a:ext cx="2402755" cy="15302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982" y="82175"/>
            <a:ext cx="4365299" cy="1652031"/>
          </a:xfrm>
          <a:prstGeom prst="rect">
            <a:avLst/>
          </a:prstGeom>
        </p:spPr>
      </p:pic>
    </p:spTree>
    <p:extLst>
      <p:ext uri="{BB962C8B-B14F-4D97-AF65-F5344CB8AC3E}">
        <p14:creationId xmlns:p14="http://schemas.microsoft.com/office/powerpoint/2010/main" val="2618597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228" y="85397"/>
            <a:ext cx="6463861" cy="9528314"/>
          </a:xfrm>
          <a:prstGeom prst="rect">
            <a:avLst/>
          </a:prstGeom>
          <a:noFill/>
        </p:spPr>
        <p:txBody>
          <a:bodyPr wrap="square" rtlCol="0">
            <a:spAutoFit/>
          </a:bodyPr>
          <a:lstStyle/>
          <a:p>
            <a:pPr algn="ctr"/>
            <a:endParaRPr lang="en-GB" sz="1463" dirty="0" smtClean="0"/>
          </a:p>
          <a:p>
            <a:pPr algn="ctr"/>
            <a:endParaRPr lang="en-GB" sz="1463" dirty="0"/>
          </a:p>
          <a:p>
            <a:pPr algn="ctr"/>
            <a:endParaRPr lang="en-GB" sz="1463" dirty="0" smtClean="0"/>
          </a:p>
          <a:p>
            <a:pPr algn="ctr"/>
            <a:endParaRPr lang="en-GB" sz="1463" dirty="0" smtClean="0"/>
          </a:p>
          <a:p>
            <a:pPr algn="ctr"/>
            <a:endParaRPr lang="en-GB" sz="1463" dirty="0"/>
          </a:p>
          <a:p>
            <a:pPr algn="ctr"/>
            <a:endParaRPr lang="en-GB" sz="1463" dirty="0" smtClean="0"/>
          </a:p>
          <a:p>
            <a:pPr algn="ctr"/>
            <a:endParaRPr lang="en-GB" sz="1463" dirty="0"/>
          </a:p>
          <a:p>
            <a:pPr algn="ctr"/>
            <a:endParaRPr lang="en-GB" sz="1463" dirty="0" smtClean="0"/>
          </a:p>
          <a:p>
            <a:pPr algn="ctr"/>
            <a:endParaRPr lang="en-GB" sz="1463" dirty="0"/>
          </a:p>
          <a:p>
            <a:pPr algn="ctr"/>
            <a:endParaRPr lang="en-GB" sz="1463" dirty="0"/>
          </a:p>
          <a:p>
            <a:pPr algn="ctr"/>
            <a:endParaRPr lang="en-GB" sz="1463" dirty="0"/>
          </a:p>
          <a:p>
            <a:endParaRPr lang="en-GB" sz="1625" u="sng" dirty="0" smtClean="0"/>
          </a:p>
          <a:p>
            <a:endParaRPr lang="en-GB" sz="1600" u="sng" dirty="0" smtClean="0"/>
          </a:p>
          <a:p>
            <a:endParaRPr lang="en-GB" sz="1600" u="sng" dirty="0"/>
          </a:p>
          <a:p>
            <a:r>
              <a:rPr lang="en-GB" sz="1600" u="sng" dirty="0" smtClean="0"/>
              <a:t>Tray </a:t>
            </a:r>
            <a:r>
              <a:rPr lang="en-GB" sz="1600" u="sng" dirty="0"/>
              <a:t>Games </a:t>
            </a:r>
          </a:p>
          <a:p>
            <a:r>
              <a:rPr lang="en-GB" sz="1600" dirty="0"/>
              <a:t>Put a number of objects on a tray or table. Name each object. Cover the tray with a cloth then remove an object. Your child has to say which object has been removed. Or ask your child to say, write or draw how many objects they remember. </a:t>
            </a:r>
          </a:p>
          <a:p>
            <a:endParaRPr lang="en-GB" sz="1600" dirty="0"/>
          </a:p>
          <a:p>
            <a:r>
              <a:rPr lang="en-GB" sz="1600" u="sng" dirty="0"/>
              <a:t>Patterns </a:t>
            </a:r>
          </a:p>
          <a:p>
            <a:r>
              <a:rPr lang="en-GB" sz="1600" dirty="0"/>
              <a:t>Show your child three objects, letters or shapes in a row. Cover the objects and ask your child to copy the pattern from memory. Increase the number of objects as they get more confident. </a:t>
            </a:r>
          </a:p>
          <a:p>
            <a:pPr algn="ctr"/>
            <a:endParaRPr lang="en-GB" sz="1600" dirty="0"/>
          </a:p>
          <a:p>
            <a:r>
              <a:rPr lang="en-GB" sz="1600" u="sng" dirty="0"/>
              <a:t>Pairs</a:t>
            </a:r>
          </a:p>
          <a:p>
            <a:r>
              <a:rPr lang="en-GB" sz="1600" dirty="0"/>
              <a:t>Have a number of pairs of pictures or cards face down on the table. You take turns to turn over 2 cards. If they match you win that pair. The winner is the one with the most pairs. </a:t>
            </a:r>
            <a:r>
              <a:rPr lang="en-GB" sz="1600" u="sng" dirty="0"/>
              <a:t> (see next page for pairs cards)</a:t>
            </a:r>
          </a:p>
          <a:p>
            <a:endParaRPr lang="en-GB" sz="1600" dirty="0"/>
          </a:p>
          <a:p>
            <a:r>
              <a:rPr lang="en-GB" sz="1600" u="sng" dirty="0"/>
              <a:t>Mrs </a:t>
            </a:r>
            <a:r>
              <a:rPr lang="en-GB" sz="1600" u="sng" dirty="0" smtClean="0"/>
              <a:t>Martin</a:t>
            </a:r>
            <a:endParaRPr lang="en-GB" sz="1600" u="sng" dirty="0"/>
          </a:p>
          <a:p>
            <a:r>
              <a:rPr lang="en-GB" sz="1600" dirty="0" smtClean="0"/>
              <a:t>“Mrs Martin </a:t>
            </a:r>
            <a:r>
              <a:rPr lang="en-GB" sz="1600" dirty="0"/>
              <a:t>went to the market and brought…” Each person takes turns to recall the previous objects bought and add their own. Try building on your child’s interests e.g. “Scooby Doo went to the kitchen and ate….”</a:t>
            </a:r>
          </a:p>
          <a:p>
            <a:endParaRPr lang="en-GB" sz="1600" dirty="0"/>
          </a:p>
          <a:p>
            <a:r>
              <a:rPr lang="en-GB" sz="1600" u="sng" dirty="0"/>
              <a:t>Odd one out</a:t>
            </a:r>
          </a:p>
          <a:p>
            <a:r>
              <a:rPr lang="en-GB" sz="1600" dirty="0"/>
              <a:t>Say a list of items that are linked with one odd one. Ask your child to pick the odd one. E.g. “apple, banana, table, pear, strawberry.”</a:t>
            </a:r>
          </a:p>
        </p:txBody>
      </p:sp>
      <p:pic>
        <p:nvPicPr>
          <p:cNvPr id="7" name="Picture 6"/>
          <p:cNvPicPr>
            <a:picLocks noChangeAspect="1"/>
          </p:cNvPicPr>
          <p:nvPr/>
        </p:nvPicPr>
        <p:blipFill>
          <a:blip r:embed="rId2"/>
          <a:stretch>
            <a:fillRect/>
          </a:stretch>
        </p:blipFill>
        <p:spPr>
          <a:xfrm>
            <a:off x="2392540" y="1400030"/>
            <a:ext cx="1990274" cy="199027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14" y="85397"/>
            <a:ext cx="4582164" cy="1314633"/>
          </a:xfrm>
          <a:prstGeom prst="rect">
            <a:avLst/>
          </a:prstGeom>
        </p:spPr>
      </p:pic>
    </p:spTree>
    <p:extLst>
      <p:ext uri="{BB962C8B-B14F-4D97-AF65-F5344CB8AC3E}">
        <p14:creationId xmlns:p14="http://schemas.microsoft.com/office/powerpoint/2010/main" val="2664354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466" y="93936"/>
            <a:ext cx="3427300" cy="48756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689" y="5046424"/>
            <a:ext cx="3422187" cy="4797175"/>
          </a:xfrm>
          <a:prstGeom prst="rect">
            <a:avLst/>
          </a:prstGeom>
        </p:spPr>
      </p:pic>
    </p:spTree>
    <p:extLst>
      <p:ext uri="{BB962C8B-B14F-4D97-AF65-F5344CB8AC3E}">
        <p14:creationId xmlns:p14="http://schemas.microsoft.com/office/powerpoint/2010/main" val="3478123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3760" y="0"/>
            <a:ext cx="3559068" cy="50147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705" y="5014759"/>
            <a:ext cx="3395176" cy="4848484"/>
          </a:xfrm>
          <a:prstGeom prst="rect">
            <a:avLst/>
          </a:prstGeom>
        </p:spPr>
      </p:pic>
    </p:spTree>
    <p:extLst>
      <p:ext uri="{BB962C8B-B14F-4D97-AF65-F5344CB8AC3E}">
        <p14:creationId xmlns:p14="http://schemas.microsoft.com/office/powerpoint/2010/main" val="192726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8934" y="-111014"/>
            <a:ext cx="3549057" cy="501919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574" y="4907617"/>
            <a:ext cx="3556417" cy="4998384"/>
          </a:xfrm>
          <a:prstGeom prst="rect">
            <a:avLst/>
          </a:prstGeom>
        </p:spPr>
      </p:pic>
    </p:spTree>
    <p:extLst>
      <p:ext uri="{BB962C8B-B14F-4D97-AF65-F5344CB8AC3E}">
        <p14:creationId xmlns:p14="http://schemas.microsoft.com/office/powerpoint/2010/main" val="33360393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399</TotalTime>
  <Words>951</Words>
  <Application>Microsoft Office PowerPoint</Application>
  <PresentationFormat>A4 Paper (210x297 mm)</PresentationFormat>
  <Paragraphs>117</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Colour by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Topaz Packer</dc:creator>
  <cp:lastModifiedBy>ZAli</cp:lastModifiedBy>
  <cp:revision>32</cp:revision>
  <dcterms:created xsi:type="dcterms:W3CDTF">2020-04-21T19:52:28Z</dcterms:created>
  <dcterms:modified xsi:type="dcterms:W3CDTF">2020-05-03T18:35:15Z</dcterms:modified>
</cp:coreProperties>
</file>