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7" r:id="rId2"/>
    <p:sldId id="275" r:id="rId3"/>
    <p:sldId id="268" r:id="rId4"/>
    <p:sldId id="270" r:id="rId5"/>
    <p:sldId id="271" r:id="rId6"/>
    <p:sldId id="272" r:id="rId7"/>
    <p:sldId id="273" r:id="rId8"/>
    <p:sldId id="274" r:id="rId9"/>
    <p:sldId id="269" r:id="rId10"/>
  </p:sldIdLst>
  <p:sldSz cx="9144000" cy="6858000" type="screen4x3"/>
  <p:notesSz cx="6858000" cy="9144000"/>
  <p:embeddedFontLst>
    <p:embeddedFont>
      <p:font typeface="Abril Fatface" panose="02000503000000020003" charset="0"/>
      <p:regular r:id="rId13"/>
    </p:embeddedFont>
    <p:embeddedFont>
      <p:font typeface="BPreplay" panose="02000503000000020004" charset="0"/>
      <p:regular r:id="rId14"/>
      <p:bold r:id="rId15"/>
      <p:italic r:id="rId16"/>
      <p:boldItalic r:id="rId17"/>
    </p:embeddedFont>
    <p:embeddedFont>
      <p:font typeface="Sassoon Infant Rg" panose="02000503030000020003" charset="0"/>
      <p:regular r:id="rId18"/>
      <p:bold r:id="rId19"/>
    </p:embeddedFont>
    <p:embeddedFont>
      <p:font typeface="Sassoon Infant Md" panose="02000603050000020003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8A"/>
    <a:srgbClr val="3C5888"/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5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 smtClean="0">
                <a:latin typeface="BPreplay" panose="02000503000000020004" pitchFamily="50" charset="0"/>
              </a:rPr>
              <a:t>Photoshop</a:t>
            </a:r>
            <a:r>
              <a:rPr lang="en-GB" sz="2400" dirty="0" smtClean="0">
                <a:latin typeface="BPreplay" panose="02000503000000020004" pitchFamily="50" charset="0"/>
              </a:rPr>
              <a:t> using the </a:t>
            </a:r>
            <a:r>
              <a:rPr lang="en-GB" sz="2400" b="1" dirty="0" smtClean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 smtClean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 smtClean="0">
                <a:latin typeface="BPreplay" panose="02000503000000020004" pitchFamily="50" charset="0"/>
              </a:rPr>
              <a:t>Master Slides</a:t>
            </a:r>
            <a:r>
              <a:rPr lang="en-GB" sz="2400" dirty="0" smtClean="0">
                <a:latin typeface="BPreplay" panose="02000503000000020004" pitchFamily="50" charset="0"/>
              </a:rPr>
              <a:t>.</a:t>
            </a:r>
            <a:endParaRPr lang="en-GB" sz="2400" dirty="0">
              <a:latin typeface="BPrepla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 smtClean="0">
                <a:latin typeface="BPreplay" panose="02000503000000020004" pitchFamily="50" charset="0"/>
              </a:rPr>
              <a:t>Photoshop</a:t>
            </a:r>
            <a:r>
              <a:rPr lang="en-GB" sz="2400" dirty="0" smtClean="0">
                <a:latin typeface="BPreplay" panose="02000503000000020004" pitchFamily="50" charset="0"/>
              </a:rPr>
              <a:t> using the </a:t>
            </a:r>
            <a:r>
              <a:rPr lang="en-GB" sz="2400" b="1" dirty="0" smtClean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 smtClean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 smtClean="0">
                <a:latin typeface="BPreplay" panose="02000503000000020004" pitchFamily="50" charset="0"/>
              </a:rPr>
              <a:t>Master Slides</a:t>
            </a:r>
            <a:r>
              <a:rPr lang="en-GB" sz="2400" dirty="0" smtClean="0">
                <a:latin typeface="BPreplay" panose="02000503000000020004" pitchFamily="50" charset="0"/>
              </a:rPr>
              <a:t>.</a:t>
            </a:r>
            <a:endParaRPr lang="en-GB" sz="2400" dirty="0">
              <a:latin typeface="BPrepla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648" y="884724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7200" b="0" dirty="0" smtClean="0">
                <a:solidFill>
                  <a:srgbClr val="F8E28A"/>
                </a:solidFill>
                <a:latin typeface="Abril Fatface" panose="02000503000000020003" pitchFamily="50" charset="0"/>
              </a:rPr>
              <a:t>Chanukah</a:t>
            </a:r>
            <a:endParaRPr lang="en-US" sz="7200" b="0" dirty="0">
              <a:solidFill>
                <a:srgbClr val="F8E28A"/>
              </a:solidFill>
              <a:latin typeface="Abril Fatface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256" y="714027"/>
            <a:ext cx="8125098" cy="1075584"/>
          </a:xfrm>
        </p:spPr>
        <p:txBody>
          <a:bodyPr/>
          <a:lstStyle/>
          <a:p>
            <a:r>
              <a:rPr lang="en-GB" b="1" u="sng" dirty="0"/>
              <a:t>LO: How do Jewish children celebrate Chanukah?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Hanukkah - Chanukah 2020 - Menorah, Dreidels, Latkes, Recipe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6" y="2220685"/>
            <a:ext cx="8434855" cy="37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5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398585" y="633046"/>
            <a:ext cx="8745416" cy="641739"/>
          </a:xfrm>
          <a:prstGeom prst="roundRect">
            <a:avLst>
              <a:gd name="adj" fmla="val 6409"/>
            </a:avLst>
          </a:prstGeom>
          <a:solidFill>
            <a:srgbClr val="3C5888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solidFill>
                  <a:srgbClr val="3C5888"/>
                </a:solidFill>
              </a:rPr>
              <a:t> </a:t>
            </a:r>
            <a:endParaRPr lang="en-GB" sz="1350" dirty="0">
              <a:solidFill>
                <a:srgbClr val="3C5888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1915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solidFill>
                  <a:srgbClr val="F8E28A"/>
                </a:solidFill>
                <a:latin typeface="Abril Fatface" panose="02000503000000020003" pitchFamily="50" charset="0"/>
              </a:rPr>
              <a:t>What is Chanukah?</a:t>
            </a:r>
            <a:endParaRPr lang="en-US" sz="3600" b="0" dirty="0">
              <a:solidFill>
                <a:srgbClr val="F8E28A"/>
              </a:solidFill>
              <a:latin typeface="Abril Fatface" panose="02000503000000020003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1501559"/>
            <a:ext cx="7886700" cy="4625773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 smtClean="0"/>
              <a:t>Hanukkah or Chanukah is the Jewish festival of light.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/>
              <a:t>The word Hanukkah means rededication. This means to make something special after it has been broken</a:t>
            </a:r>
            <a:r>
              <a:rPr lang="en-GB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It is a story from a long time ago, before the story of Jesus being born on Christmas Day</a:t>
            </a:r>
            <a:r>
              <a:rPr lang="en-GB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Hanukkah celebrates one of the greatest miracles in Jewish history.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54" y="4895850"/>
            <a:ext cx="1173993" cy="13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398585" y="633046"/>
            <a:ext cx="8745416" cy="641739"/>
          </a:xfrm>
          <a:prstGeom prst="roundRect">
            <a:avLst>
              <a:gd name="adj" fmla="val 6409"/>
            </a:avLst>
          </a:prstGeom>
          <a:solidFill>
            <a:srgbClr val="3C5888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solidFill>
                  <a:srgbClr val="3C5888"/>
                </a:solidFill>
              </a:rPr>
              <a:t> </a:t>
            </a:r>
            <a:endParaRPr lang="en-GB" sz="1350" dirty="0">
              <a:solidFill>
                <a:srgbClr val="3C5888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1915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solidFill>
                  <a:srgbClr val="F8E28A"/>
                </a:solidFill>
                <a:latin typeface="Abril Fatface" panose="02000503000000020003" pitchFamily="50" charset="0"/>
              </a:rPr>
              <a:t>The Story of Chanukah</a:t>
            </a:r>
            <a:endParaRPr lang="en-US" sz="3600" b="0" dirty="0">
              <a:solidFill>
                <a:srgbClr val="F8E28A"/>
              </a:solidFill>
              <a:latin typeface="Abril Fatface" panose="02000503000000020003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1286307"/>
            <a:ext cx="5420458" cy="506760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 smtClean="0"/>
              <a:t>It tells the story of a king who was from a country from Syria. He went to a place called </a:t>
            </a:r>
            <a:r>
              <a:rPr lang="en-GB" b="1" dirty="0" smtClean="0"/>
              <a:t>Jerusalem</a:t>
            </a:r>
            <a:r>
              <a:rPr lang="en-GB" dirty="0" smtClean="0"/>
              <a:t> and told all the people that lived there what to do.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He wouldn’t let them do the things they had always done. They couldn’t go to their </a:t>
            </a:r>
            <a:r>
              <a:rPr lang="en-GB" b="1" dirty="0" smtClean="0"/>
              <a:t>temple</a:t>
            </a:r>
            <a:r>
              <a:rPr lang="en-GB" dirty="0" smtClean="0"/>
              <a:t>. 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Some people who lived in Jerusalem, called the </a:t>
            </a:r>
            <a:r>
              <a:rPr lang="en-GB" b="1" dirty="0" smtClean="0"/>
              <a:t>Maccabees</a:t>
            </a:r>
            <a:r>
              <a:rPr lang="en-GB" dirty="0" smtClean="0"/>
              <a:t>, stopped him from hurting and upsetting people.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The Jews repaired the temple which had been ruined and </a:t>
            </a:r>
            <a:r>
              <a:rPr lang="en-GB" b="1" dirty="0" smtClean="0"/>
              <a:t>rededicated</a:t>
            </a:r>
            <a:r>
              <a:rPr lang="en-GB" dirty="0" smtClean="0"/>
              <a:t> it to God by lighting a lamp.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The Jews only had enough oil to light the lamp for one day, but miraculously, it stayed alight for </a:t>
            </a:r>
            <a:r>
              <a:rPr lang="en-GB" b="1" dirty="0" smtClean="0"/>
              <a:t>eight days!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570280"/>
            <a:ext cx="223361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80112" y="5940668"/>
            <a:ext cx="3216957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00" b="0" dirty="0">
                <a:latin typeface="BPreplay" panose="02000503000000020004" pitchFamily="50" charset="0"/>
              </a:rPr>
              <a:t>Photo </a:t>
            </a:r>
            <a:r>
              <a:rPr lang="en-GB" sz="500" b="0" dirty="0" smtClean="0">
                <a:latin typeface="BPreplay" panose="02000503000000020004" pitchFamily="50" charset="0"/>
              </a:rPr>
              <a:t>courtesy (</a:t>
            </a:r>
            <a:r>
              <a:rPr lang="en-GB" sz="500" b="0" dirty="0" err="1">
                <a:latin typeface="BPreplay" panose="02000503000000020004" pitchFamily="50" charset="0"/>
              </a:rPr>
              <a:t>Klearchos</a:t>
            </a:r>
            <a:r>
              <a:rPr lang="en-GB" sz="500" b="0" dirty="0">
                <a:latin typeface="BPreplay" panose="02000503000000020004" pitchFamily="50" charset="0"/>
              </a:rPr>
              <a:t> Kapoutsis</a:t>
            </a:r>
            <a:r>
              <a:rPr lang="en-GB" sz="500" b="0" dirty="0" smtClean="0">
                <a:latin typeface="BPreplay" panose="02000503000000020004" pitchFamily="50" charset="0"/>
              </a:rPr>
              <a:t>@flickr.com</a:t>
            </a:r>
            <a:r>
              <a:rPr lang="en-GB" sz="500" b="0" dirty="0">
                <a:latin typeface="BPreplay" panose="02000503000000020004" pitchFamily="50" charset="0"/>
              </a:rPr>
              <a:t>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5918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4" y="3025303"/>
            <a:ext cx="5974638" cy="336124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398585" y="633046"/>
            <a:ext cx="8745416" cy="641739"/>
          </a:xfrm>
          <a:prstGeom prst="roundRect">
            <a:avLst>
              <a:gd name="adj" fmla="val 6409"/>
            </a:avLst>
          </a:prstGeom>
          <a:solidFill>
            <a:srgbClr val="3C5888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>
                <a:solidFill>
                  <a:srgbClr val="3C5888"/>
                </a:solidFill>
              </a:rPr>
              <a:t> </a:t>
            </a:r>
            <a:endParaRPr lang="en-GB" sz="1350" dirty="0">
              <a:solidFill>
                <a:srgbClr val="3C5888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1915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solidFill>
                  <a:srgbClr val="F8E28A"/>
                </a:solidFill>
                <a:latin typeface="Abril Fatface" panose="02000503000000020003" pitchFamily="50" charset="0"/>
              </a:rPr>
              <a:t>How is Chanukah celebrated?</a:t>
            </a:r>
            <a:endParaRPr lang="en-US" sz="3600" b="0" dirty="0">
              <a:solidFill>
                <a:srgbClr val="F8E28A"/>
              </a:solidFill>
              <a:latin typeface="Abril Fatface" panose="02000503000000020003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48" y="1170450"/>
            <a:ext cx="5797787" cy="1934646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900" dirty="0" smtClean="0">
                <a:solidFill>
                  <a:schemeClr val="tx1"/>
                </a:solidFill>
              </a:rPr>
              <a:t>A menorah is a special type of candle holder.</a:t>
            </a:r>
          </a:p>
          <a:p>
            <a:pPr>
              <a:lnSpc>
                <a:spcPct val="110000"/>
              </a:lnSpc>
            </a:pPr>
            <a:r>
              <a:rPr lang="en-GB" sz="1900" dirty="0" smtClean="0">
                <a:solidFill>
                  <a:schemeClr val="tx1"/>
                </a:solidFill>
              </a:rPr>
              <a:t>It is lit by Jewish people.</a:t>
            </a:r>
          </a:p>
          <a:p>
            <a:pPr>
              <a:lnSpc>
                <a:spcPct val="110000"/>
              </a:lnSpc>
            </a:pPr>
            <a:r>
              <a:rPr lang="en-GB" sz="1900" dirty="0" smtClean="0">
                <a:solidFill>
                  <a:schemeClr val="tx1"/>
                </a:solidFill>
              </a:rPr>
              <a:t>One candle is lit for each day of the festival.</a:t>
            </a:r>
          </a:p>
          <a:p>
            <a:pPr>
              <a:lnSpc>
                <a:spcPct val="110000"/>
              </a:lnSpc>
            </a:pPr>
            <a:r>
              <a:rPr lang="en-GB" sz="1900" dirty="0" smtClean="0">
                <a:solidFill>
                  <a:schemeClr val="tx1"/>
                </a:solidFill>
              </a:rPr>
              <a:t>How many candles can you count?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76687" y="6002787"/>
            <a:ext cx="3216957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00" b="0" dirty="0">
                <a:solidFill>
                  <a:schemeClr val="bg1"/>
                </a:solidFill>
                <a:latin typeface="BPreplay" panose="02000503000000020004" pitchFamily="50" charset="0"/>
              </a:rPr>
              <a:t>Photo courtesy (</a:t>
            </a:r>
            <a:r>
              <a:rPr lang="en-GB" sz="500" b="0" dirty="0" smtClean="0">
                <a:solidFill>
                  <a:schemeClr val="bg1"/>
                </a:solidFill>
                <a:latin typeface="BPreplay" panose="02000503000000020004" pitchFamily="50" charset="0"/>
              </a:rPr>
              <a:t>RCB@flickr.com) </a:t>
            </a:r>
            <a:r>
              <a:rPr lang="en-GB" sz="500" b="0" dirty="0">
                <a:solidFill>
                  <a:schemeClr val="bg1"/>
                </a:solidFill>
                <a:latin typeface="BPreplay" panose="02000503000000020004" pitchFamily="50" charset="0"/>
              </a:rPr>
              <a:t>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3349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ccabees Dreidels_4116667696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510" y="572494"/>
            <a:ext cx="8194311" cy="5707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60815" y="5905832"/>
            <a:ext cx="3216957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00" b="0" dirty="0">
                <a:latin typeface="BPreplay" panose="02000503000000020004" pitchFamily="50" charset="0"/>
              </a:rPr>
              <a:t>Photo </a:t>
            </a:r>
            <a:r>
              <a:rPr lang="en-GB" sz="500" b="0" dirty="0" smtClean="0">
                <a:latin typeface="BPreplay" panose="02000503000000020004" pitchFamily="50" charset="0"/>
              </a:rPr>
              <a:t>courtesy (Staccabees@flickr.com</a:t>
            </a:r>
            <a:r>
              <a:rPr lang="en-GB" sz="500" b="0" dirty="0">
                <a:latin typeface="BPreplay" panose="02000503000000020004" pitchFamily="50" charset="0"/>
              </a:rPr>
              <a:t>) - granted under creative commons licence - attribution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674" y="719965"/>
            <a:ext cx="3331675" cy="523220"/>
          </a:xfrm>
          <a:prstGeom prst="rect">
            <a:avLst/>
          </a:prstGeom>
          <a:solidFill>
            <a:srgbClr val="3C588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Dreidel is played.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ccabees Dreidels_4116667696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41" y="470229"/>
            <a:ext cx="7894927" cy="59211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2674" y="719965"/>
            <a:ext cx="3331675" cy="523220"/>
          </a:xfrm>
          <a:prstGeom prst="rect">
            <a:avLst/>
          </a:prstGeom>
          <a:solidFill>
            <a:srgbClr val="3C588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  </a:t>
            </a:r>
            <a:r>
              <a:rPr lang="en-GB" sz="2800" dirty="0" smtClean="0">
                <a:solidFill>
                  <a:schemeClr val="bg1"/>
                </a:solidFill>
              </a:rPr>
              <a:t>Latkes are eaten.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60815" y="5905832"/>
            <a:ext cx="3216957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00" b="0" dirty="0">
                <a:solidFill>
                  <a:schemeClr val="bg1"/>
                </a:solidFill>
                <a:latin typeface="BPreplay" panose="02000503000000020004" pitchFamily="50" charset="0"/>
              </a:rPr>
              <a:t>Photo </a:t>
            </a:r>
            <a:r>
              <a:rPr lang="en-GB" sz="500" b="0" dirty="0" smtClean="0">
                <a:solidFill>
                  <a:schemeClr val="bg1"/>
                </a:solidFill>
                <a:latin typeface="BPreplay" panose="02000503000000020004" pitchFamily="50" charset="0"/>
              </a:rPr>
              <a:t>courtesy (grongar@flickr.com</a:t>
            </a:r>
            <a:r>
              <a:rPr lang="en-GB" sz="500" b="0" dirty="0">
                <a:solidFill>
                  <a:schemeClr val="bg1"/>
                </a:solidFill>
                <a:latin typeface="BPreplay" panose="02000503000000020004" pitchFamily="50" charset="0"/>
              </a:rPr>
              <a:t>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24411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cabees Dreidels_4116667696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799" y="469128"/>
            <a:ext cx="7886890" cy="5915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2674" y="719965"/>
            <a:ext cx="3331675" cy="523220"/>
          </a:xfrm>
          <a:prstGeom prst="rect">
            <a:avLst/>
          </a:prstGeom>
          <a:solidFill>
            <a:srgbClr val="3C588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 Candles are lit.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60815" y="5905832"/>
            <a:ext cx="3216957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00" b="0" dirty="0">
                <a:solidFill>
                  <a:schemeClr val="bg1"/>
                </a:solidFill>
                <a:latin typeface="BPreplay" panose="02000503000000020004" pitchFamily="50" charset="0"/>
              </a:rPr>
              <a:t>Photo </a:t>
            </a:r>
            <a:r>
              <a:rPr lang="en-GB" sz="500" b="0" dirty="0" smtClean="0">
                <a:solidFill>
                  <a:schemeClr val="bg1"/>
                </a:solidFill>
                <a:latin typeface="BPreplay" panose="02000503000000020004" pitchFamily="50" charset="0"/>
              </a:rPr>
              <a:t>courtesy (andydr@flickr.com</a:t>
            </a:r>
            <a:r>
              <a:rPr lang="en-GB" sz="500" b="0" dirty="0">
                <a:solidFill>
                  <a:schemeClr val="bg1"/>
                </a:solidFill>
                <a:latin typeface="BPreplay" panose="02000503000000020004" pitchFamily="50" charset="0"/>
              </a:rPr>
              <a:t>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36479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3" y="0"/>
            <a:ext cx="6191794" cy="71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317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Abril Fatface</vt:lpstr>
      <vt:lpstr>BPreplay</vt:lpstr>
      <vt:lpstr>Sassoon Infant Rg</vt:lpstr>
      <vt:lpstr>Sassoon Infant Md</vt:lpstr>
      <vt:lpstr>Arial</vt:lpstr>
      <vt:lpstr>Calibri</vt:lpstr>
      <vt:lpstr>Office Theme</vt:lpstr>
      <vt:lpstr>PowerPoint Presentation</vt:lpstr>
      <vt:lpstr>LO: How do Jewish children celebrate Chanukah?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NHalim</cp:lastModifiedBy>
  <cp:revision>123</cp:revision>
  <dcterms:created xsi:type="dcterms:W3CDTF">2014-10-01T16:09:27Z</dcterms:created>
  <dcterms:modified xsi:type="dcterms:W3CDTF">2020-07-13T10:45:39Z</dcterms:modified>
</cp:coreProperties>
</file>