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7"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1865A-04F5-44B0-B732-F432EB3BED86}" type="datetimeFigureOut">
              <a:rPr lang="en-GB" smtClean="0"/>
              <a:t>04/09/2020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1F226-63D4-4DE6-B174-3E75B651D18D}" type="slidenum">
              <a:rPr lang="en-GB" smtClean="0"/>
              <a:t>‹#›</a:t>
            </a:fld>
            <a:endParaRPr lang="en-GB"/>
          </a:p>
        </p:txBody>
      </p:sp>
    </p:spTree>
    <p:extLst>
      <p:ext uri="{BB962C8B-B14F-4D97-AF65-F5344CB8AC3E}">
        <p14:creationId xmlns:p14="http://schemas.microsoft.com/office/powerpoint/2010/main" val="260719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5901F226-63D4-4DE6-B174-3E75B651D18D}" type="slidenum">
              <a:rPr lang="en-GB" smtClean="0"/>
              <a:t>1</a:t>
            </a:fld>
            <a:endParaRPr lang="en-GB"/>
          </a:p>
        </p:txBody>
      </p:sp>
    </p:spTree>
    <p:extLst>
      <p:ext uri="{BB962C8B-B14F-4D97-AF65-F5344CB8AC3E}">
        <p14:creationId xmlns:p14="http://schemas.microsoft.com/office/powerpoint/2010/main" val="1036120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10</a:t>
            </a:fld>
            <a:endParaRPr lang="en-GB"/>
          </a:p>
        </p:txBody>
      </p:sp>
    </p:spTree>
    <p:extLst>
      <p:ext uri="{BB962C8B-B14F-4D97-AF65-F5344CB8AC3E}">
        <p14:creationId xmlns:p14="http://schemas.microsoft.com/office/powerpoint/2010/main" val="1017067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11</a:t>
            </a:fld>
            <a:endParaRPr lang="en-GB"/>
          </a:p>
        </p:txBody>
      </p:sp>
    </p:spTree>
    <p:extLst>
      <p:ext uri="{BB962C8B-B14F-4D97-AF65-F5344CB8AC3E}">
        <p14:creationId xmlns:p14="http://schemas.microsoft.com/office/powerpoint/2010/main" val="916869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12</a:t>
            </a:fld>
            <a:endParaRPr lang="en-GB"/>
          </a:p>
        </p:txBody>
      </p:sp>
    </p:spTree>
    <p:extLst>
      <p:ext uri="{BB962C8B-B14F-4D97-AF65-F5344CB8AC3E}">
        <p14:creationId xmlns:p14="http://schemas.microsoft.com/office/powerpoint/2010/main" val="2570683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13</a:t>
            </a:fld>
            <a:endParaRPr lang="en-GB"/>
          </a:p>
        </p:txBody>
      </p:sp>
    </p:spTree>
    <p:extLst>
      <p:ext uri="{BB962C8B-B14F-4D97-AF65-F5344CB8AC3E}">
        <p14:creationId xmlns:p14="http://schemas.microsoft.com/office/powerpoint/2010/main" val="2266051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14</a:t>
            </a:fld>
            <a:endParaRPr lang="en-GB"/>
          </a:p>
        </p:txBody>
      </p:sp>
    </p:spTree>
    <p:extLst>
      <p:ext uri="{BB962C8B-B14F-4D97-AF65-F5344CB8AC3E}">
        <p14:creationId xmlns:p14="http://schemas.microsoft.com/office/powerpoint/2010/main" val="2829066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15</a:t>
            </a:fld>
            <a:endParaRPr lang="en-GB"/>
          </a:p>
        </p:txBody>
      </p:sp>
    </p:spTree>
    <p:extLst>
      <p:ext uri="{BB962C8B-B14F-4D97-AF65-F5344CB8AC3E}">
        <p14:creationId xmlns:p14="http://schemas.microsoft.com/office/powerpoint/2010/main" val="3905816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16</a:t>
            </a:fld>
            <a:endParaRPr lang="en-GB"/>
          </a:p>
        </p:txBody>
      </p:sp>
    </p:spTree>
    <p:extLst>
      <p:ext uri="{BB962C8B-B14F-4D97-AF65-F5344CB8AC3E}">
        <p14:creationId xmlns:p14="http://schemas.microsoft.com/office/powerpoint/2010/main" val="1105339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17</a:t>
            </a:fld>
            <a:endParaRPr lang="en-GB"/>
          </a:p>
        </p:txBody>
      </p:sp>
    </p:spTree>
    <p:extLst>
      <p:ext uri="{BB962C8B-B14F-4D97-AF65-F5344CB8AC3E}">
        <p14:creationId xmlns:p14="http://schemas.microsoft.com/office/powerpoint/2010/main" val="2821998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18</a:t>
            </a:fld>
            <a:endParaRPr lang="en-GB"/>
          </a:p>
        </p:txBody>
      </p:sp>
    </p:spTree>
    <p:extLst>
      <p:ext uri="{BB962C8B-B14F-4D97-AF65-F5344CB8AC3E}">
        <p14:creationId xmlns:p14="http://schemas.microsoft.com/office/powerpoint/2010/main" val="192180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19</a:t>
            </a:fld>
            <a:endParaRPr lang="en-GB"/>
          </a:p>
        </p:txBody>
      </p:sp>
    </p:spTree>
    <p:extLst>
      <p:ext uri="{BB962C8B-B14F-4D97-AF65-F5344CB8AC3E}">
        <p14:creationId xmlns:p14="http://schemas.microsoft.com/office/powerpoint/2010/main" val="424769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2</a:t>
            </a:fld>
            <a:endParaRPr lang="en-GB"/>
          </a:p>
        </p:txBody>
      </p:sp>
    </p:spTree>
    <p:extLst>
      <p:ext uri="{BB962C8B-B14F-4D97-AF65-F5344CB8AC3E}">
        <p14:creationId xmlns:p14="http://schemas.microsoft.com/office/powerpoint/2010/main" val="16244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20</a:t>
            </a:fld>
            <a:endParaRPr lang="en-GB"/>
          </a:p>
        </p:txBody>
      </p:sp>
    </p:spTree>
    <p:extLst>
      <p:ext uri="{BB962C8B-B14F-4D97-AF65-F5344CB8AC3E}">
        <p14:creationId xmlns:p14="http://schemas.microsoft.com/office/powerpoint/2010/main" val="1524139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21</a:t>
            </a:fld>
            <a:endParaRPr lang="en-GB"/>
          </a:p>
        </p:txBody>
      </p:sp>
    </p:spTree>
    <p:extLst>
      <p:ext uri="{BB962C8B-B14F-4D97-AF65-F5344CB8AC3E}">
        <p14:creationId xmlns:p14="http://schemas.microsoft.com/office/powerpoint/2010/main" val="2292248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22</a:t>
            </a:fld>
            <a:endParaRPr lang="en-GB"/>
          </a:p>
        </p:txBody>
      </p:sp>
    </p:spTree>
    <p:extLst>
      <p:ext uri="{BB962C8B-B14F-4D97-AF65-F5344CB8AC3E}">
        <p14:creationId xmlns:p14="http://schemas.microsoft.com/office/powerpoint/2010/main" val="2833246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3</a:t>
            </a:fld>
            <a:endParaRPr lang="en-GB"/>
          </a:p>
        </p:txBody>
      </p:sp>
    </p:spTree>
    <p:extLst>
      <p:ext uri="{BB962C8B-B14F-4D97-AF65-F5344CB8AC3E}">
        <p14:creationId xmlns:p14="http://schemas.microsoft.com/office/powerpoint/2010/main" val="2802892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4</a:t>
            </a:fld>
            <a:endParaRPr lang="en-GB"/>
          </a:p>
        </p:txBody>
      </p:sp>
    </p:spTree>
    <p:extLst>
      <p:ext uri="{BB962C8B-B14F-4D97-AF65-F5344CB8AC3E}">
        <p14:creationId xmlns:p14="http://schemas.microsoft.com/office/powerpoint/2010/main" val="1810580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5</a:t>
            </a:fld>
            <a:endParaRPr lang="en-GB"/>
          </a:p>
        </p:txBody>
      </p:sp>
    </p:spTree>
    <p:extLst>
      <p:ext uri="{BB962C8B-B14F-4D97-AF65-F5344CB8AC3E}">
        <p14:creationId xmlns:p14="http://schemas.microsoft.com/office/powerpoint/2010/main" val="365728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6</a:t>
            </a:fld>
            <a:endParaRPr lang="en-GB"/>
          </a:p>
        </p:txBody>
      </p:sp>
    </p:spTree>
    <p:extLst>
      <p:ext uri="{BB962C8B-B14F-4D97-AF65-F5344CB8AC3E}">
        <p14:creationId xmlns:p14="http://schemas.microsoft.com/office/powerpoint/2010/main" val="109516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7</a:t>
            </a:fld>
            <a:endParaRPr lang="en-GB"/>
          </a:p>
        </p:txBody>
      </p:sp>
    </p:spTree>
    <p:extLst>
      <p:ext uri="{BB962C8B-B14F-4D97-AF65-F5344CB8AC3E}">
        <p14:creationId xmlns:p14="http://schemas.microsoft.com/office/powerpoint/2010/main" val="3295608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8</a:t>
            </a:fld>
            <a:endParaRPr lang="en-GB"/>
          </a:p>
        </p:txBody>
      </p:sp>
    </p:spTree>
    <p:extLst>
      <p:ext uri="{BB962C8B-B14F-4D97-AF65-F5344CB8AC3E}">
        <p14:creationId xmlns:p14="http://schemas.microsoft.com/office/powerpoint/2010/main" val="3907210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01F226-63D4-4DE6-B174-3E75B651D18D}" type="slidenum">
              <a:rPr lang="en-GB" smtClean="0"/>
              <a:t>9</a:t>
            </a:fld>
            <a:endParaRPr lang="en-GB"/>
          </a:p>
        </p:txBody>
      </p:sp>
    </p:spTree>
    <p:extLst>
      <p:ext uri="{BB962C8B-B14F-4D97-AF65-F5344CB8AC3E}">
        <p14:creationId xmlns:p14="http://schemas.microsoft.com/office/powerpoint/2010/main" val="1608584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D086F1-A251-43C6-9680-B934C93A57E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2512594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D086F1-A251-43C6-9680-B934C93A57E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153340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D086F1-A251-43C6-9680-B934C93A57E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119416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D086F1-A251-43C6-9680-B934C93A57E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168160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D086F1-A251-43C6-9680-B934C93A57EA}" type="datetimeFigureOut">
              <a:rPr lang="en-GB" smtClean="0"/>
              <a:t>04/09/2020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166579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D086F1-A251-43C6-9680-B934C93A57E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352499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D086F1-A251-43C6-9680-B934C93A57EA}" type="datetimeFigureOut">
              <a:rPr lang="en-GB" smtClean="0"/>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3603926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D086F1-A251-43C6-9680-B934C93A57EA}" type="datetimeFigureOut">
              <a:rPr lang="en-GB" smtClean="0"/>
              <a:t>04/09/2020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6514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086F1-A251-43C6-9680-B934C93A57EA}" type="datetimeFigureOut">
              <a:rPr lang="en-GB" smtClean="0"/>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299015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D086F1-A251-43C6-9680-B934C93A57E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67423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D086F1-A251-43C6-9680-B934C93A57EA}" type="datetimeFigureOut">
              <a:rPr lang="en-GB" smtClean="0"/>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B8208-5101-439B-9F41-EB373B66151B}" type="slidenum">
              <a:rPr lang="en-GB" smtClean="0"/>
              <a:t>‹#›</a:t>
            </a:fld>
            <a:endParaRPr lang="en-GB"/>
          </a:p>
        </p:txBody>
      </p:sp>
    </p:spTree>
    <p:extLst>
      <p:ext uri="{BB962C8B-B14F-4D97-AF65-F5344CB8AC3E}">
        <p14:creationId xmlns:p14="http://schemas.microsoft.com/office/powerpoint/2010/main" val="291608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086F1-A251-43C6-9680-B934C93A57EA}" type="datetimeFigureOut">
              <a:rPr lang="en-GB" smtClean="0"/>
              <a:t>04/09/2020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B8208-5101-439B-9F41-EB373B66151B}" type="slidenum">
              <a:rPr lang="en-GB" smtClean="0"/>
              <a:t>‹#›</a:t>
            </a:fld>
            <a:endParaRPr lang="en-GB"/>
          </a:p>
        </p:txBody>
      </p:sp>
    </p:spTree>
    <p:extLst>
      <p:ext uri="{BB962C8B-B14F-4D97-AF65-F5344CB8AC3E}">
        <p14:creationId xmlns:p14="http://schemas.microsoft.com/office/powerpoint/2010/main" val="3633635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087" y="1916833"/>
            <a:ext cx="7772400" cy="1470025"/>
          </a:xfrm>
        </p:spPr>
        <p:txBody>
          <a:bodyPr>
            <a:noAutofit/>
          </a:bodyPr>
          <a:lstStyle/>
          <a:p>
            <a:r>
              <a:rPr lang="en-US" sz="6600" b="1" dirty="0"/>
              <a:t>    </a:t>
            </a:r>
            <a:endParaRPr lang="en-GB" sz="6600" b="1" dirty="0"/>
          </a:p>
        </p:txBody>
      </p:sp>
      <p:sp>
        <p:nvSpPr>
          <p:cNvPr id="3" name="Subtitle 2"/>
          <p:cNvSpPr>
            <a:spLocks noGrp="1"/>
          </p:cNvSpPr>
          <p:nvPr>
            <p:ph type="subTitle" idx="1"/>
          </p:nvPr>
        </p:nvSpPr>
        <p:spPr>
          <a:xfrm>
            <a:off x="486831" y="4437112"/>
            <a:ext cx="8208912" cy="2160240"/>
          </a:xfrm>
        </p:spPr>
        <p:txBody>
          <a:bodyPr>
            <a:normAutofit lnSpcReduction="10000"/>
          </a:bodyPr>
          <a:lstStyle/>
          <a:p>
            <a:r>
              <a:rPr lang="en-US" sz="4800" b="1" dirty="0" err="1">
                <a:solidFill>
                  <a:schemeClr val="tx1"/>
                </a:solidFill>
              </a:rPr>
              <a:t>Crumpsall</a:t>
            </a:r>
            <a:r>
              <a:rPr lang="en-US" sz="4800" b="1" dirty="0">
                <a:solidFill>
                  <a:schemeClr val="tx1"/>
                </a:solidFill>
              </a:rPr>
              <a:t> Lane Primary School</a:t>
            </a:r>
          </a:p>
          <a:p>
            <a:r>
              <a:rPr lang="en-US" sz="2800" b="1" dirty="0">
                <a:solidFill>
                  <a:schemeClr val="tx1"/>
                </a:solidFill>
              </a:rPr>
              <a:t>COVID 19</a:t>
            </a:r>
          </a:p>
          <a:p>
            <a:r>
              <a:rPr lang="en-US" sz="2800" b="1" dirty="0">
                <a:solidFill>
                  <a:schemeClr val="tx1"/>
                </a:solidFill>
              </a:rPr>
              <a:t>Handbook for Parents</a:t>
            </a:r>
          </a:p>
          <a:p>
            <a:pPr algn="r"/>
            <a:r>
              <a:rPr lang="en-US" sz="2000" i="1" dirty="0">
                <a:solidFill>
                  <a:schemeClr val="tx1"/>
                </a:solidFill>
              </a:rPr>
              <a:t>Updated 31</a:t>
            </a:r>
            <a:r>
              <a:rPr lang="en-US" sz="2000" i="1" baseline="30000" dirty="0">
                <a:solidFill>
                  <a:schemeClr val="tx1"/>
                </a:solidFill>
              </a:rPr>
              <a:t>st</a:t>
            </a:r>
            <a:r>
              <a:rPr lang="en-US" sz="2000" i="1" dirty="0">
                <a:solidFill>
                  <a:schemeClr val="tx1"/>
                </a:solidFill>
              </a:rPr>
              <a:t> August 2020</a:t>
            </a:r>
          </a:p>
          <a:p>
            <a:endParaRPr lang="en-US" sz="6700" b="1" dirty="0">
              <a:solidFill>
                <a:schemeClr val="tx1"/>
              </a:solidFill>
            </a:endParaRPr>
          </a:p>
        </p:txBody>
      </p:sp>
      <p:pic>
        <p:nvPicPr>
          <p:cNvPr id="5" name="Picture 4" descr="C:\Users\p.hughes\Downloads\RedSkyli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1268760"/>
            <a:ext cx="2372459" cy="2520285"/>
          </a:xfrm>
          <a:prstGeom prst="rect">
            <a:avLst/>
          </a:prstGeom>
          <a:noFill/>
          <a:ln>
            <a:noFill/>
          </a:ln>
        </p:spPr>
      </p:pic>
    </p:spTree>
    <p:extLst>
      <p:ext uri="{BB962C8B-B14F-4D97-AF65-F5344CB8AC3E}">
        <p14:creationId xmlns:p14="http://schemas.microsoft.com/office/powerpoint/2010/main" val="268169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a:solidFill>
                  <a:srgbClr val="7030A0"/>
                </a:solidFill>
              </a:rPr>
              <a:t>Bubbles</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GB" dirty="0"/>
              <a:t>Desks and chairs in classrooms from Y2-Y6 will be front-facing where possible and placed as far apart as possible.</a:t>
            </a:r>
          </a:p>
          <a:p>
            <a:pPr lvl="0"/>
            <a:r>
              <a:rPr lang="en-GB" dirty="0"/>
              <a:t>Frequently-used equipment, e.g. pens and pencils, will be provided by school and the children will have their own set on their tables. Please </a:t>
            </a:r>
            <a:r>
              <a:rPr lang="en-GB" b="1" dirty="0"/>
              <a:t>do not </a:t>
            </a:r>
            <a:r>
              <a:rPr lang="en-GB" dirty="0"/>
              <a:t>bring in additional pencil cases or equipment from home.</a:t>
            </a:r>
          </a:p>
          <a:p>
            <a:pPr lvl="0"/>
            <a:r>
              <a:rPr lang="en-GB" dirty="0"/>
              <a:t>Classroom resources, e.g. books, can be shared within bubbles, but will be rotated leaving a period of time before being given to the next pupil.</a:t>
            </a:r>
          </a:p>
          <a:p>
            <a:pPr lvl="0"/>
            <a:r>
              <a:rPr lang="en-GB" dirty="0"/>
              <a:t>Communal resources, e.g. art equipment, will be arranged into year groups and rotated. </a:t>
            </a:r>
          </a:p>
          <a:p>
            <a:pPr lvl="0"/>
            <a:r>
              <a:rPr lang="en-GB" dirty="0"/>
              <a:t>Communal areas, such as toilets, will be cleaned frequently.</a:t>
            </a:r>
          </a:p>
          <a:p>
            <a:pPr marL="0" indent="0">
              <a:buNone/>
            </a:pPr>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3757587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b="1" dirty="0">
                <a:solidFill>
                  <a:srgbClr val="7030A0"/>
                </a:solidFill>
              </a:rPr>
              <a:t>Personal Protective Equipment (PPE)</a:t>
            </a:r>
            <a:endParaRPr lang="en-GB" b="1" dirty="0">
              <a:solidFill>
                <a:srgbClr val="7030A0"/>
              </a:solidFill>
            </a:endParaRPr>
          </a:p>
        </p:txBody>
      </p:sp>
      <p:sp>
        <p:nvSpPr>
          <p:cNvPr id="6" name="Content Placeholder 2"/>
          <p:cNvSpPr txBox="1">
            <a:spLocks/>
          </p:cNvSpPr>
          <p:nvPr/>
        </p:nvSpPr>
        <p:spPr>
          <a:xfrm>
            <a:off x="182031" y="1052736"/>
            <a:ext cx="8512657" cy="5400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The government has recommended that staff and pupils do not need to use PPE in a primary school; however, staff will use PPE if a pupil shows symptoms of coronavirus and safe distance cannot be maintained. </a:t>
            </a:r>
          </a:p>
          <a:p>
            <a:r>
              <a:rPr lang="en-GB" dirty="0"/>
              <a:t>Staff will also wear PPE if they would normally wear it to carry out their role, e.g. where a child requires intimate care or is receiving first aid following an accident or injury. </a:t>
            </a:r>
          </a:p>
          <a:p>
            <a:r>
              <a:rPr lang="en-GB" dirty="0"/>
              <a:t>Some staff may wear a mask or visor when moving around the building and may wear a visor in the classroom, if their personal risk assessment deems this to be necessary.</a:t>
            </a:r>
          </a:p>
          <a:p>
            <a:r>
              <a:rPr lang="en-GB" dirty="0"/>
              <a:t>Any pupils or staff who come into school wearing a face covering will be instructed to safely remove it upon entering the premises.</a:t>
            </a:r>
          </a:p>
          <a:p>
            <a:pPr marL="0" indent="0">
              <a:buNone/>
            </a:pPr>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105263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b="1" dirty="0">
                <a:solidFill>
                  <a:srgbClr val="7030A0"/>
                </a:solidFill>
              </a:rPr>
              <a:t>Equipment</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a:t>To minimise the risk of potentially transmitting infections between pupils’ households and the school, we ask that pupils do not bring non-essential items from home into school with them.</a:t>
            </a:r>
          </a:p>
          <a:p>
            <a:pPr lvl="0"/>
            <a:r>
              <a:rPr lang="en-GB" dirty="0"/>
              <a:t>Essential medication and medical equipment </a:t>
            </a:r>
          </a:p>
          <a:p>
            <a:pPr lvl="0"/>
            <a:r>
              <a:rPr lang="en-GB" dirty="0"/>
              <a:t>Coats and other essential outdoor wear </a:t>
            </a:r>
          </a:p>
          <a:p>
            <a:pPr lvl="0"/>
            <a:r>
              <a:rPr lang="en-GB" dirty="0"/>
              <a:t>Spectacles and spectacle cases </a:t>
            </a:r>
          </a:p>
          <a:p>
            <a:pPr lvl="0"/>
            <a:r>
              <a:rPr lang="en-GB" dirty="0"/>
              <a:t>Packed lunches </a:t>
            </a:r>
          </a:p>
          <a:p>
            <a:pPr lvl="0"/>
            <a:r>
              <a:rPr lang="en-GB" dirty="0"/>
              <a:t>Reading books </a:t>
            </a:r>
          </a:p>
          <a:p>
            <a:pPr lvl="0"/>
            <a:r>
              <a:rPr lang="en-GB" dirty="0"/>
              <a:t>Washed PE kits </a:t>
            </a:r>
          </a:p>
          <a:p>
            <a:pPr lvl="0"/>
            <a:r>
              <a:rPr lang="en-GB" dirty="0"/>
              <a:t>Swimming kits, when this resumes </a:t>
            </a:r>
          </a:p>
          <a:p>
            <a:pPr lvl="0"/>
            <a:r>
              <a:rPr lang="en-GB" dirty="0"/>
              <a:t>Bags</a:t>
            </a:r>
          </a:p>
          <a:p>
            <a:r>
              <a:rPr lang="en-GB" dirty="0"/>
              <a:t>**EYFS children to also provide a clean, change of clothes**</a:t>
            </a:r>
          </a:p>
          <a:p>
            <a:pPr marL="0" indent="0">
              <a:buNone/>
            </a:pPr>
            <a:endParaRPr lang="en-US" dirty="0"/>
          </a:p>
          <a:p>
            <a:pPr marL="0" indent="0">
              <a:buNone/>
            </a:pPr>
            <a:r>
              <a:rPr lang="en-GB" dirty="0"/>
              <a:t>If your child needs to bring an item to school that is not listed </a:t>
            </a:r>
          </a:p>
          <a:p>
            <a:pPr marL="0" indent="0">
              <a:buNone/>
            </a:pPr>
            <a:r>
              <a:rPr lang="en-GB" dirty="0"/>
              <a:t>above, please contact us as soon as possible to discuss </a:t>
            </a:r>
          </a:p>
          <a:p>
            <a:pPr marL="0" indent="0">
              <a:buNone/>
            </a:pPr>
            <a:r>
              <a:rPr lang="en-GB" dirty="0"/>
              <a:t>alternative arrangements.</a:t>
            </a:r>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
        <p:nvSpPr>
          <p:cNvPr id="5" name="Content Placeholder 2"/>
          <p:cNvSpPr txBox="1">
            <a:spLocks/>
          </p:cNvSpPr>
          <p:nvPr/>
        </p:nvSpPr>
        <p:spPr>
          <a:xfrm>
            <a:off x="6324130" y="478335"/>
            <a:ext cx="7856290" cy="4150977"/>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dirty="0"/>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pic>
        <p:nvPicPr>
          <p:cNvPr id="7" name="Picture 2" descr="Free School Bag Clipart, Download Free Clip Art, Free Clip Art on Clipart  Libra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085184"/>
            <a:ext cx="1104057" cy="1522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54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b="1" dirty="0">
                <a:solidFill>
                  <a:srgbClr val="7030A0"/>
                </a:solidFill>
              </a:rPr>
              <a:t>Medication</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800" b="1" dirty="0"/>
              <a:t>Please ensure that all children who have previously been noted as having a medical condition e.g. asthma, have in date, labelled medication in school when they return.</a:t>
            </a:r>
            <a:r>
              <a:rPr lang="en-GB" sz="2800" dirty="0"/>
              <a:t> </a:t>
            </a:r>
          </a:p>
          <a:p>
            <a:pPr marL="0" indent="0" algn="ctr">
              <a:buNone/>
            </a:pPr>
            <a:r>
              <a:rPr lang="en-GB" sz="2800" dirty="0"/>
              <a:t>This will be checked on day one and parents/ carers will be contacted if not provided. </a:t>
            </a:r>
          </a:p>
          <a:p>
            <a:pPr marL="0" indent="0">
              <a:buNone/>
            </a:pPr>
            <a:endParaRPr lang="en-GB" dirty="0"/>
          </a:p>
          <a:p>
            <a:pPr marL="0" indent="0" algn="ctr">
              <a:buNone/>
            </a:pPr>
            <a:r>
              <a:rPr lang="en-GB" sz="2800" dirty="0"/>
              <a:t>If any medical condition has changed throughout </a:t>
            </a:r>
          </a:p>
          <a:p>
            <a:pPr marL="0" indent="0" algn="ctr">
              <a:buNone/>
            </a:pPr>
            <a:r>
              <a:rPr lang="en-GB" sz="2800" dirty="0"/>
              <a:t>the period of lockdown please telephone the </a:t>
            </a:r>
          </a:p>
          <a:p>
            <a:pPr marL="0" indent="0" algn="ctr">
              <a:buNone/>
            </a:pPr>
            <a:r>
              <a:rPr lang="en-GB" sz="2800" dirty="0"/>
              <a:t>school office immediately. </a:t>
            </a:r>
          </a:p>
          <a:p>
            <a:pPr marL="0" indent="0">
              <a:buNone/>
            </a:pPr>
            <a:endParaRPr lang="en-GB" dirty="0"/>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pic>
        <p:nvPicPr>
          <p:cNvPr id="12290" name="Picture 2" descr="Transparent Asthma Inhaler Clipart - Clipart Inhaler Png , Free Transparent  Clipart - ClipartK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275776">
            <a:off x="7583528" y="5150689"/>
            <a:ext cx="1299958" cy="1515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91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b="1" dirty="0">
                <a:solidFill>
                  <a:srgbClr val="7030A0"/>
                </a:solidFill>
              </a:rPr>
              <a:t>Procedure if a child is unwell</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It is extremely important that all parents and pupils remain vigilant with regard to preventing, identifying and minimising the spread of coronavirus. We ask, therefore, that you read the </a:t>
            </a:r>
            <a:r>
              <a:rPr lang="en-GB" b="1" dirty="0"/>
              <a:t>Home School Agreement during the Coronavirus Pandemic.</a:t>
            </a:r>
            <a:endParaRPr lang="en-GB" dirty="0"/>
          </a:p>
          <a:p>
            <a:r>
              <a:rPr lang="en-GB" dirty="0"/>
              <a:t>This can be found on the COVID page on the school website and a paper copy will be provided to each family when they return in September.</a:t>
            </a:r>
          </a:p>
          <a:p>
            <a:pPr marL="0" indent="0">
              <a:buNone/>
            </a:pPr>
            <a:endParaRPr lang="en-GB" dirty="0"/>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2109548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Procedure if a child is unwell</a:t>
            </a:r>
            <a:endParaRPr lang="en-GB" b="1" dirty="0">
              <a:solidFill>
                <a:srgbClr val="7030A0"/>
              </a:solidFill>
            </a:endParaRPr>
          </a:p>
        </p:txBody>
      </p:sp>
      <p:sp>
        <p:nvSpPr>
          <p:cNvPr id="6" name="Content Placeholder 2"/>
          <p:cNvSpPr txBox="1">
            <a:spLocks/>
          </p:cNvSpPr>
          <p:nvPr/>
        </p:nvSpPr>
        <p:spPr>
          <a:xfrm>
            <a:off x="189056" y="908720"/>
            <a:ext cx="8512657" cy="5688632"/>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t>For information on what will happen if a child displays COVID symptoms please see the </a:t>
            </a:r>
            <a:r>
              <a:rPr lang="en-GB" sz="2800" b="1" dirty="0"/>
              <a:t>Responding to expected COVID case </a:t>
            </a:r>
            <a:r>
              <a:rPr lang="en-GB" sz="2800" dirty="0"/>
              <a:t>document on the school website.</a:t>
            </a:r>
          </a:p>
          <a:p>
            <a:r>
              <a:rPr lang="en-GB" sz="2800" dirty="0"/>
              <a:t>If your child is sent home from school to self-isolate, they must book a test.</a:t>
            </a:r>
          </a:p>
          <a:p>
            <a:pPr marL="0" indent="0">
              <a:buNone/>
            </a:pPr>
            <a:endParaRPr lang="en-GB" sz="2800" dirty="0"/>
          </a:p>
          <a:p>
            <a:endParaRPr lang="en-US" sz="2800" dirty="0">
              <a:solidFill>
                <a:srgbClr val="FF0000"/>
              </a:solidFill>
            </a:endParaRPr>
          </a:p>
          <a:p>
            <a:endParaRPr lang="en-US" sz="2800" dirty="0"/>
          </a:p>
          <a:p>
            <a:endParaRPr lang="en-GB" sz="2800" dirty="0"/>
          </a:p>
          <a:p>
            <a:endParaRPr lang="en-US" sz="2800" dirty="0"/>
          </a:p>
          <a:p>
            <a:endParaRPr lang="en-GB" sz="2800" dirty="0"/>
          </a:p>
          <a:p>
            <a:r>
              <a:rPr lang="en-GB" sz="2800" dirty="0"/>
              <a:t>You may also need to engage with the NHS Test and Trace programme, if your child or anyone in your family tests positive for coronavirus.</a:t>
            </a:r>
          </a:p>
          <a:p>
            <a:r>
              <a:rPr lang="en-GB" sz="2800" dirty="0"/>
              <a:t>School will provide paper copies of work to support any children who need to work at home for a period of time. </a:t>
            </a:r>
          </a:p>
          <a:p>
            <a:endParaRPr lang="en-GB" dirty="0"/>
          </a:p>
          <a:p>
            <a:endParaRPr lang="en-GB" dirty="0"/>
          </a:p>
          <a:p>
            <a:endParaRPr lang="en-US" sz="2400" dirty="0"/>
          </a:p>
          <a:p>
            <a:endParaRPr lang="en-US" sz="2400" dirty="0"/>
          </a:p>
          <a:p>
            <a:endParaRPr lang="en-GB" dirty="0"/>
          </a:p>
        </p:txBody>
      </p:sp>
      <p:pic>
        <p:nvPicPr>
          <p:cNvPr id="2" name="Picture 1"/>
          <p:cNvPicPr>
            <a:picLocks noChangeAspect="1"/>
          </p:cNvPicPr>
          <p:nvPr/>
        </p:nvPicPr>
        <p:blipFill>
          <a:blip r:embed="rId3"/>
          <a:stretch>
            <a:fillRect/>
          </a:stretch>
        </p:blipFill>
        <p:spPr>
          <a:xfrm>
            <a:off x="2123728" y="2584041"/>
            <a:ext cx="5410669" cy="2049958"/>
          </a:xfrm>
          <a:prstGeom prst="rect">
            <a:avLst/>
          </a:prstGeom>
        </p:spPr>
      </p:pic>
    </p:spTree>
    <p:extLst>
      <p:ext uri="{BB962C8B-B14F-4D97-AF65-F5344CB8AC3E}">
        <p14:creationId xmlns:p14="http://schemas.microsoft.com/office/powerpoint/2010/main" val="52629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School dinners</a:t>
            </a:r>
            <a:endParaRPr lang="en-GB" b="1" dirty="0">
              <a:solidFill>
                <a:srgbClr val="7030A0"/>
              </a:solidFill>
            </a:endParaRPr>
          </a:p>
        </p:txBody>
      </p:sp>
      <p:pic>
        <p:nvPicPr>
          <p:cNvPr id="9218" name="Picture 2" descr="30 school dinners - Browse gifts | Good Gifts"/>
          <p:cNvPicPr>
            <a:picLocks noChangeAspect="1" noChangeArrowheads="1"/>
          </p:cNvPicPr>
          <p:nvPr/>
        </p:nvPicPr>
        <p:blipFill rotWithShape="1">
          <a:blip r:embed="rId3">
            <a:extLst>
              <a:ext uri="{28A0092B-C50C-407E-A947-70E740481C1C}">
                <a14:useLocalDpi xmlns:a14="http://schemas.microsoft.com/office/drawing/2010/main" val="0"/>
              </a:ext>
            </a:extLst>
          </a:blip>
          <a:srcRect t="12667" b="15284"/>
          <a:stretch/>
        </p:blipFill>
        <p:spPr bwMode="auto">
          <a:xfrm>
            <a:off x="7427253" y="5589240"/>
            <a:ext cx="1705372" cy="12287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89056" y="908720"/>
            <a:ext cx="8512657" cy="568863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School dinners will resume as normal, including for those children who are eligible for free school meals. </a:t>
            </a:r>
          </a:p>
          <a:p>
            <a:r>
              <a:rPr lang="en-GB" dirty="0"/>
              <a:t>Children from Reception- Y2 will be entitled to universal free school meals. </a:t>
            </a:r>
          </a:p>
          <a:p>
            <a:r>
              <a:rPr lang="en-US" dirty="0"/>
              <a:t>Payment for school dinners must be made weekly and be brought into school by your child and where possible, not to the school office. </a:t>
            </a:r>
            <a:endParaRPr lang="en-GB" dirty="0"/>
          </a:p>
          <a:p>
            <a:r>
              <a:rPr lang="en-GB" dirty="0"/>
              <a:t>If your child is changing to either school dinners or packed lunches, please inform the office. </a:t>
            </a:r>
            <a:endParaRPr lang="en-GB" sz="2800" dirty="0"/>
          </a:p>
          <a:p>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1800191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Breakfast Club</a:t>
            </a:r>
            <a:endParaRPr lang="en-GB" b="1" dirty="0">
              <a:solidFill>
                <a:srgbClr val="7030A0"/>
              </a:solidFill>
            </a:endParaRPr>
          </a:p>
        </p:txBody>
      </p:sp>
      <p:sp>
        <p:nvSpPr>
          <p:cNvPr id="6" name="Content Placeholder 2"/>
          <p:cNvSpPr txBox="1">
            <a:spLocks/>
          </p:cNvSpPr>
          <p:nvPr/>
        </p:nvSpPr>
        <p:spPr>
          <a:xfrm>
            <a:off x="189056" y="908720"/>
            <a:ext cx="8512657" cy="144016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We will not be opening breakfast club until further notice. We will keep you updated. </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
        <p:nvSpPr>
          <p:cNvPr id="5" name="Title 1"/>
          <p:cNvSpPr txBox="1">
            <a:spLocks/>
          </p:cNvSpPr>
          <p:nvPr/>
        </p:nvSpPr>
        <p:spPr>
          <a:xfrm>
            <a:off x="442729" y="23264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rgbClr val="7030A0"/>
                </a:solidFill>
              </a:rPr>
              <a:t>After School Clubs</a:t>
            </a:r>
            <a:endParaRPr lang="en-GB" b="1" dirty="0">
              <a:solidFill>
                <a:srgbClr val="7030A0"/>
              </a:solidFill>
            </a:endParaRPr>
          </a:p>
        </p:txBody>
      </p:sp>
      <p:sp>
        <p:nvSpPr>
          <p:cNvPr id="7" name="Content Placeholder 2"/>
          <p:cNvSpPr txBox="1">
            <a:spLocks/>
          </p:cNvSpPr>
          <p:nvPr/>
        </p:nvSpPr>
        <p:spPr>
          <a:xfrm>
            <a:off x="442729" y="3343336"/>
            <a:ext cx="8512657" cy="2317912"/>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We will be able to offer a limited number of after school clubs. These will be operate in year group bubbles and information will be shared with parents as soon as school is settled into our new routines. </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3539271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Transport</a:t>
            </a:r>
            <a:endParaRPr lang="en-GB" b="1" dirty="0">
              <a:solidFill>
                <a:srgbClr val="7030A0"/>
              </a:solidFill>
            </a:endParaRPr>
          </a:p>
        </p:txBody>
      </p:sp>
      <p:sp>
        <p:nvSpPr>
          <p:cNvPr id="6" name="Content Placeholder 2"/>
          <p:cNvSpPr txBox="1">
            <a:spLocks/>
          </p:cNvSpPr>
          <p:nvPr/>
        </p:nvSpPr>
        <p:spPr>
          <a:xfrm>
            <a:off x="189056" y="908720"/>
            <a:ext cx="8512657" cy="54006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Pupils should walk or cycle to school or be dropped off by a member of their household where possible. </a:t>
            </a:r>
          </a:p>
          <a:p>
            <a:r>
              <a:rPr lang="en-US" dirty="0"/>
              <a:t>Please note that we are no longer able to use The Cleveland Car Park for parking. Parking here will result in a fine. To reduce congestion around school we advise that wherever possible, you walk to school. </a:t>
            </a:r>
            <a:endParaRPr lang="en-GB" dirty="0"/>
          </a:p>
          <a:p>
            <a:r>
              <a:rPr lang="en-GB" dirty="0"/>
              <a:t>Public transport should be avoided; however, if your child needs to use public transport to get to school, they should avoid peak times and follow guidelines on social distancing and wearing protective clothing, e.g. face masks.</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pic>
        <p:nvPicPr>
          <p:cNvPr id="7170" name="Picture 2" descr="Home - Brightkidz active travel for children campaign produc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970" y="4950970"/>
            <a:ext cx="1907030" cy="1907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28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The Curriculum</a:t>
            </a:r>
            <a:endParaRPr lang="en-GB" b="1" dirty="0">
              <a:solidFill>
                <a:srgbClr val="7030A0"/>
              </a:solidFill>
            </a:endParaRPr>
          </a:p>
        </p:txBody>
      </p:sp>
      <p:sp>
        <p:nvSpPr>
          <p:cNvPr id="6" name="Content Placeholder 2"/>
          <p:cNvSpPr txBox="1">
            <a:spLocks/>
          </p:cNvSpPr>
          <p:nvPr/>
        </p:nvSpPr>
        <p:spPr>
          <a:xfrm>
            <a:off x="189056" y="908720"/>
            <a:ext cx="8512657" cy="540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Our focus is to support all pupils’ health and wellbeing and to help them transition back into school life successfully. This will encourage pupils to engage in:</a:t>
            </a:r>
          </a:p>
          <a:p>
            <a:pPr marL="0" lvl="0" indent="0">
              <a:buNone/>
            </a:pPr>
            <a:r>
              <a:rPr lang="en-GB" dirty="0"/>
              <a:t>          - Increased outdoor learning, where possible</a:t>
            </a:r>
          </a:p>
          <a:p>
            <a:pPr marL="0" lvl="0" indent="0">
              <a:buNone/>
            </a:pPr>
            <a:r>
              <a:rPr lang="en-GB" dirty="0"/>
              <a:t>          - Increased physical education</a:t>
            </a:r>
          </a:p>
          <a:p>
            <a:pPr marL="0" lvl="0" indent="0">
              <a:buNone/>
            </a:pPr>
            <a:r>
              <a:rPr lang="en-GB" dirty="0"/>
              <a:t>          - Increased PSHE sessions </a:t>
            </a:r>
          </a:p>
          <a:p>
            <a:r>
              <a:rPr lang="en-GB" dirty="0"/>
              <a:t>Daily maths and English sessions – and catchup for those who need it – will run as normal.</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337528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a:solidFill>
                  <a:srgbClr val="7030A0"/>
                </a:solidFill>
              </a:rPr>
              <a:t>Returning to School</a:t>
            </a:r>
          </a:p>
        </p:txBody>
      </p:sp>
      <p:sp>
        <p:nvSpPr>
          <p:cNvPr id="6" name="Content Placeholder 2"/>
          <p:cNvSpPr txBox="1">
            <a:spLocks/>
          </p:cNvSpPr>
          <p:nvPr/>
        </p:nvSpPr>
        <p:spPr>
          <a:xfrm>
            <a:off x="179512" y="1124744"/>
            <a:ext cx="8512657" cy="4536504"/>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In line with the government’s direction, and following a robust risk assessment process, we will be welcoming pupils back to school from Monday 7</a:t>
            </a:r>
            <a:r>
              <a:rPr lang="en-GB" baseline="30000" dirty="0"/>
              <a:t>th</a:t>
            </a:r>
            <a:r>
              <a:rPr lang="en-GB" dirty="0"/>
              <a:t> September. </a:t>
            </a:r>
          </a:p>
          <a:p>
            <a:r>
              <a:rPr lang="en-GB" dirty="0"/>
              <a:t>The government has relaxed its shielding guidelines from 1</a:t>
            </a:r>
            <a:r>
              <a:rPr lang="en-GB" baseline="30000" dirty="0"/>
              <a:t>st</a:t>
            </a:r>
            <a:r>
              <a:rPr lang="en-GB" dirty="0"/>
              <a:t> August. If your child is classed as clinically extremely vulnerable, and has previously been advised to shield, you can now allow them to return to school.</a:t>
            </a:r>
          </a:p>
          <a:p>
            <a:endParaRPr lang="en-US" sz="2400" dirty="0"/>
          </a:p>
          <a:p>
            <a:endParaRPr lang="en-US" sz="2400" dirty="0"/>
          </a:p>
          <a:p>
            <a:endParaRPr lang="en-GB" dirty="0"/>
          </a:p>
        </p:txBody>
      </p:sp>
    </p:spTree>
    <p:extLst>
      <p:ext uri="{BB962C8B-B14F-4D97-AF65-F5344CB8AC3E}">
        <p14:creationId xmlns:p14="http://schemas.microsoft.com/office/powerpoint/2010/main" val="2910619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a:solidFill>
                  <a:srgbClr val="7030A0"/>
                </a:solidFill>
              </a:rPr>
              <a:t>The Curriculum</a:t>
            </a:r>
            <a:endParaRPr lang="en-GB" b="1" dirty="0">
              <a:solidFill>
                <a:srgbClr val="7030A0"/>
              </a:solidFill>
            </a:endParaRPr>
          </a:p>
        </p:txBody>
      </p:sp>
      <p:sp>
        <p:nvSpPr>
          <p:cNvPr id="6" name="Content Placeholder 2"/>
          <p:cNvSpPr txBox="1">
            <a:spLocks/>
          </p:cNvSpPr>
          <p:nvPr/>
        </p:nvSpPr>
        <p:spPr>
          <a:xfrm>
            <a:off x="189056" y="908720"/>
            <a:ext cx="8512657" cy="5400600"/>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An adequate amount of time will be spent getting pupils up-to-speed on material from the previous term that they may have missed due to partial school closures. We have already put into place additional measures to support with ‘catch up’ and you may notice a number of additional members of support staff to facilitate this. </a:t>
            </a:r>
          </a:p>
          <a:p>
            <a:r>
              <a:rPr lang="en-GB" dirty="0"/>
              <a:t>As always, pupil wellbeing will be our priority. We will be resuming our therapeutic intervention work and will be able to offer sessions with a play therapist where necessary. Members of staff will be available to support all pupils. </a:t>
            </a:r>
          </a:p>
          <a:p>
            <a:r>
              <a:rPr lang="en-GB" dirty="0"/>
              <a:t>If you feel like your child’s wellbeing has been negatively affected due to the coronavirus pandemic; whether there has been a change in home circumstances, a significant event or bereavement please arrange to speak to Mrs Williams (</a:t>
            </a:r>
            <a:r>
              <a:rPr lang="en-GB" dirty="0" err="1"/>
              <a:t>SENDCo</a:t>
            </a:r>
            <a:r>
              <a:rPr lang="en-GB" dirty="0"/>
              <a:t>) or Mrs Barnes (Family support worker)</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3546425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2113" y="-18256"/>
            <a:ext cx="8229600" cy="1143000"/>
          </a:xfrm>
        </p:spPr>
        <p:txBody>
          <a:bodyPr>
            <a:normAutofit/>
          </a:bodyPr>
          <a:lstStyle/>
          <a:p>
            <a:r>
              <a:rPr lang="en-US" b="1" dirty="0" err="1">
                <a:solidFill>
                  <a:srgbClr val="7030A0"/>
                </a:solidFill>
              </a:rPr>
              <a:t>Behaviour</a:t>
            </a:r>
            <a:endParaRPr lang="en-GB" b="1" dirty="0">
              <a:solidFill>
                <a:srgbClr val="7030A0"/>
              </a:solidFill>
            </a:endParaRPr>
          </a:p>
        </p:txBody>
      </p:sp>
      <p:sp>
        <p:nvSpPr>
          <p:cNvPr id="6" name="Content Placeholder 2"/>
          <p:cNvSpPr txBox="1">
            <a:spLocks/>
          </p:cNvSpPr>
          <p:nvPr/>
        </p:nvSpPr>
        <p:spPr>
          <a:xfrm>
            <a:off x="189056" y="908720"/>
            <a:ext cx="8512657" cy="54006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We expect the same high standards of </a:t>
            </a:r>
            <a:r>
              <a:rPr lang="en-US" dirty="0" err="1"/>
              <a:t>behaviour</a:t>
            </a:r>
            <a:r>
              <a:rPr lang="en-US" dirty="0"/>
              <a:t> from all pupils. We will reward pupils with house points and charms, as usual. </a:t>
            </a:r>
            <a:endParaRPr lang="en-GB" dirty="0"/>
          </a:p>
          <a:p>
            <a:r>
              <a:rPr lang="en-GB" dirty="0"/>
              <a:t>To ensure the school remains a safe place, we have made the decision to enforce additional rules with regards to social distancing and infection control. Pupils are expected to follow these rules. These are:</a:t>
            </a:r>
          </a:p>
          <a:p>
            <a:r>
              <a:rPr lang="en-GB" dirty="0"/>
              <a:t>Partaking in additional hand washing.</a:t>
            </a:r>
          </a:p>
          <a:p>
            <a:r>
              <a:rPr lang="en-GB" dirty="0"/>
              <a:t>Minimising close contact, where possible.</a:t>
            </a:r>
          </a:p>
          <a:p>
            <a:r>
              <a:rPr lang="en-GB" dirty="0"/>
              <a:t>Minimising contact with those outside of their bubble, where possible.</a:t>
            </a:r>
          </a:p>
          <a:p>
            <a:r>
              <a:rPr lang="en-GB" dirty="0"/>
              <a:t>Not lingering in corridors and other communal places.</a:t>
            </a:r>
          </a:p>
          <a:p>
            <a:r>
              <a:rPr lang="en-GB" dirty="0"/>
              <a:t>Not spitting, biting, or displaying other behaviours that put others at risk.</a:t>
            </a:r>
          </a:p>
          <a:p>
            <a:r>
              <a:rPr lang="en-GB" dirty="0"/>
              <a:t>Putting used tissues in a bin.</a:t>
            </a:r>
          </a:p>
          <a:p>
            <a:r>
              <a:rPr lang="en-GB" dirty="0"/>
              <a:t>Queuing to use school facilities, where required.</a:t>
            </a:r>
          </a:p>
          <a:p>
            <a:r>
              <a:rPr lang="en-GB" dirty="0"/>
              <a:t>Keeping to their classroom seating plan.</a:t>
            </a:r>
          </a:p>
          <a:p>
            <a:pPr marL="0" indent="0">
              <a:buNone/>
            </a:pPr>
            <a:r>
              <a:rPr lang="en-US" dirty="0"/>
              <a:t>Pupils who purposefully behave contrarily to these measures and put others at risk will be dealt with in line with our </a:t>
            </a:r>
            <a:r>
              <a:rPr lang="en-US" dirty="0" err="1"/>
              <a:t>Behaviour</a:t>
            </a:r>
            <a:r>
              <a:rPr lang="en-US" dirty="0"/>
              <a:t> Policy. </a:t>
            </a:r>
          </a:p>
          <a:p>
            <a:pPr marL="0" indent="0">
              <a:buNone/>
            </a:pPr>
            <a:r>
              <a:rPr lang="en-US" dirty="0"/>
              <a:t>Some pupils may find these rules difficult to follow. As adults, we will consider each situation individually and work with pupils to educate them on the importance of social distancing and infection control measures and will always reward positive </a:t>
            </a:r>
            <a:r>
              <a:rPr lang="en-US" dirty="0" err="1"/>
              <a:t>behaviour</a:t>
            </a:r>
            <a:r>
              <a:rPr lang="en-US" dirty="0"/>
              <a:t>. </a:t>
            </a:r>
          </a:p>
          <a:p>
            <a:pPr marL="0" indent="0">
              <a:buNone/>
            </a:pPr>
            <a:endParaRPr lang="en-US" sz="2800" dirty="0">
              <a:solidFill>
                <a:srgbClr val="FF0000"/>
              </a:solidFill>
            </a:endParaRPr>
          </a:p>
          <a:p>
            <a:endParaRPr lang="en-US" sz="2800" dirty="0"/>
          </a:p>
          <a:p>
            <a:endParaRPr lang="en-GB" sz="2800" dirty="0"/>
          </a:p>
          <a:p>
            <a:endParaRPr lang="en-US" sz="2800" dirty="0"/>
          </a:p>
          <a:p>
            <a:endParaRPr lang="en-GB" sz="2800"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2196904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331" y="1984191"/>
            <a:ext cx="8229600" cy="1938992"/>
          </a:xfrm>
          <a:prstGeom prst="rect">
            <a:avLst/>
          </a:prstGeom>
        </p:spPr>
        <p:txBody>
          <a:bodyPr wrap="square">
            <a:spAutoFit/>
          </a:bodyPr>
          <a:lstStyle/>
          <a:p>
            <a:endParaRPr lang="en-US" sz="3200" dirty="0"/>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endParaRPr lang="en-US" sz="3200" dirty="0"/>
          </a:p>
          <a:p>
            <a:endParaRPr lang="en-GB" sz="2400" dirty="0"/>
          </a:p>
        </p:txBody>
      </p:sp>
      <p:sp>
        <p:nvSpPr>
          <p:cNvPr id="5" name="Title 1"/>
          <p:cNvSpPr txBox="1">
            <a:spLocks/>
          </p:cNvSpPr>
          <p:nvPr/>
        </p:nvSpPr>
        <p:spPr>
          <a:xfrm>
            <a:off x="437635" y="116632"/>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solidFill>
                  <a:srgbClr val="7030A0"/>
                </a:solidFill>
              </a:rPr>
              <a:t>Useful contacts</a:t>
            </a:r>
            <a:endParaRPr lang="en-GB" sz="4800" b="1" dirty="0">
              <a:solidFill>
                <a:srgbClr val="7030A0"/>
              </a:solidFill>
            </a:endParaRPr>
          </a:p>
        </p:txBody>
      </p:sp>
      <p:pic>
        <p:nvPicPr>
          <p:cNvPr id="3" name="Picture 2"/>
          <p:cNvPicPr>
            <a:picLocks noChangeAspect="1"/>
          </p:cNvPicPr>
          <p:nvPr/>
        </p:nvPicPr>
        <p:blipFill>
          <a:blip r:embed="rId3"/>
          <a:stretch>
            <a:fillRect/>
          </a:stretch>
        </p:blipFill>
        <p:spPr>
          <a:xfrm>
            <a:off x="971600" y="1586657"/>
            <a:ext cx="7546540" cy="2062408"/>
          </a:xfrm>
          <a:prstGeom prst="rect">
            <a:avLst/>
          </a:prstGeom>
        </p:spPr>
      </p:pic>
      <p:pic>
        <p:nvPicPr>
          <p:cNvPr id="3074" name="Picture 2" descr="Call Or Email Clipart Png Library Library Contact Lilly&quot;s - Contact Clip Art,  Transparent Png - kin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5301208"/>
            <a:ext cx="1692067" cy="1316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0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a:solidFill>
                  <a:srgbClr val="7030A0"/>
                </a:solidFill>
              </a:rPr>
              <a:t>School dates</a:t>
            </a:r>
          </a:p>
        </p:txBody>
      </p:sp>
      <p:sp>
        <p:nvSpPr>
          <p:cNvPr id="6" name="Content Placeholder 2"/>
          <p:cNvSpPr txBox="1">
            <a:spLocks/>
          </p:cNvSpPr>
          <p:nvPr/>
        </p:nvSpPr>
        <p:spPr>
          <a:xfrm>
            <a:off x="179512" y="1124744"/>
            <a:ext cx="8512657" cy="54006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We are bringing the children back into school on three different days; this is to allow us to make sure that everything is running smoothly each day and it is safer to do this with smaller numbers of children initially.</a:t>
            </a:r>
          </a:p>
          <a:p>
            <a:endParaRPr lang="en-GB" dirty="0"/>
          </a:p>
          <a:p>
            <a:endParaRPr lang="en-US" dirty="0"/>
          </a:p>
          <a:p>
            <a:endParaRPr lang="en-GB" dirty="0"/>
          </a:p>
          <a:p>
            <a:endParaRPr lang="en-GB" dirty="0"/>
          </a:p>
          <a:p>
            <a:r>
              <a:rPr lang="en-GB" b="1" dirty="0"/>
              <a:t>**EYFS parents have been sent their start dates separately**</a:t>
            </a:r>
          </a:p>
          <a:p>
            <a:endParaRPr lang="en-GB" dirty="0"/>
          </a:p>
          <a:p>
            <a:endParaRPr lang="en-US" sz="2400" dirty="0"/>
          </a:p>
          <a:p>
            <a:endParaRPr lang="en-US" sz="2400" dirty="0"/>
          </a:p>
          <a:p>
            <a:endParaRPr lang="en-GB" dirty="0"/>
          </a:p>
        </p:txBody>
      </p:sp>
      <p:pic>
        <p:nvPicPr>
          <p:cNvPr id="2" name="Picture 1"/>
          <p:cNvPicPr>
            <a:picLocks noChangeAspect="1"/>
          </p:cNvPicPr>
          <p:nvPr/>
        </p:nvPicPr>
        <p:blipFill>
          <a:blip r:embed="rId3"/>
          <a:stretch>
            <a:fillRect/>
          </a:stretch>
        </p:blipFill>
        <p:spPr>
          <a:xfrm>
            <a:off x="1115616" y="3429000"/>
            <a:ext cx="6912768" cy="1731375"/>
          </a:xfrm>
          <a:prstGeom prst="rect">
            <a:avLst/>
          </a:prstGeom>
        </p:spPr>
      </p:pic>
    </p:spTree>
    <p:extLst>
      <p:ext uri="{BB962C8B-B14F-4D97-AF65-F5344CB8AC3E}">
        <p14:creationId xmlns:p14="http://schemas.microsoft.com/office/powerpoint/2010/main" val="378430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FC7A3AA1-44C4-4CBE-8808-D86A411AD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303244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4FDAB746-A9A3-4EC2-8997-5EB71BC9642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45716" b="33968"/>
          <a:stretch/>
        </p:blipFill>
        <p:spPr>
          <a:xfrm>
            <a:off x="0" y="1584458"/>
            <a:ext cx="9144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 name="Title 1"/>
          <p:cNvSpPr>
            <a:spLocks noGrp="1"/>
          </p:cNvSpPr>
          <p:nvPr>
            <p:ph type="title"/>
          </p:nvPr>
        </p:nvSpPr>
        <p:spPr>
          <a:xfrm>
            <a:off x="603504" y="338328"/>
            <a:ext cx="3758604" cy="1773936"/>
          </a:xfrm>
        </p:spPr>
        <p:txBody>
          <a:bodyPr vert="horz" lIns="91440" tIns="45720" rIns="91440" bIns="45720" rtlCol="0" anchor="ctr">
            <a:normAutofit/>
          </a:bodyPr>
          <a:lstStyle/>
          <a:p>
            <a:pPr algn="l">
              <a:lnSpc>
                <a:spcPct val="90000"/>
              </a:lnSpc>
            </a:pPr>
            <a:r>
              <a:rPr lang="en-US" sz="3500" b="1" dirty="0">
                <a:solidFill>
                  <a:srgbClr val="FFFFFF"/>
                </a:solidFill>
              </a:rPr>
              <a:t>Start and Finish Times</a:t>
            </a:r>
          </a:p>
        </p:txBody>
      </p:sp>
      <p:sp>
        <p:nvSpPr>
          <p:cNvPr id="6" name="Content Placeholder 2"/>
          <p:cNvSpPr txBox="1">
            <a:spLocks/>
          </p:cNvSpPr>
          <p:nvPr/>
        </p:nvSpPr>
        <p:spPr>
          <a:xfrm>
            <a:off x="4781894" y="1428895"/>
            <a:ext cx="3771900" cy="1773936"/>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a:lnSpc>
                <a:spcPct val="90000"/>
              </a:lnSpc>
              <a:buNone/>
            </a:pPr>
            <a:r>
              <a:rPr lang="en-US" sz="1600" dirty="0">
                <a:solidFill>
                  <a:srgbClr val="FFFFFF"/>
                </a:solidFill>
              </a:rPr>
              <a:t>In order to reduce the number of people outside of school we have a staggered the start and end to the school day. </a:t>
            </a:r>
          </a:p>
          <a:p>
            <a:pPr indent="-228600">
              <a:lnSpc>
                <a:spcPct val="90000"/>
              </a:lnSpc>
            </a:pPr>
            <a:endParaRPr lang="en-US" sz="1600" dirty="0">
              <a:solidFill>
                <a:srgbClr val="FFFFFF"/>
              </a:solidFill>
            </a:endParaRPr>
          </a:p>
          <a:p>
            <a:pPr marL="0"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a:p>
            <a:pPr indent="-228600">
              <a:lnSpc>
                <a:spcPct val="90000"/>
              </a:lnSpc>
            </a:pPr>
            <a:endParaRPr lang="en-US" sz="1600" dirty="0">
              <a:solidFill>
                <a:srgbClr val="FFFFFF"/>
              </a:solidFill>
            </a:endParaRPr>
          </a:p>
        </p:txBody>
      </p:sp>
      <p:sp>
        <p:nvSpPr>
          <p:cNvPr id="75" name="Rectangle 74">
            <a:extLst>
              <a:ext uri="{FF2B5EF4-FFF2-40B4-BE49-F238E27FC236}">
                <a16:creationId xmlns:a16="http://schemas.microsoft.com/office/drawing/2014/main" xmlns="" id="{091C9E05-1ED5-4438-8E0F-382199749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2805364"/>
            <a:ext cx="9141714" cy="405263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4" name="Picture 2" descr="School Day | Harehills Primary School"/>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02499" y="3618236"/>
            <a:ext cx="2269301" cy="11346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xmlns="" id="{4399D205-E2DE-4278-B14E-B8DC1B1BDFE7}"/>
              </a:ext>
            </a:extLst>
          </p:cNvPr>
          <p:cNvGraphicFramePr>
            <a:graphicFrameLocks noGrp="1"/>
          </p:cNvGraphicFramePr>
          <p:nvPr>
            <p:extLst>
              <p:ext uri="{D42A27DB-BD31-4B8C-83A1-F6EECF244321}">
                <p14:modId xmlns:p14="http://schemas.microsoft.com/office/powerpoint/2010/main" val="3524170082"/>
              </p:ext>
            </p:extLst>
          </p:nvPr>
        </p:nvGraphicFramePr>
        <p:xfrm>
          <a:off x="3635892" y="2726092"/>
          <a:ext cx="5005609" cy="4136276"/>
        </p:xfrm>
        <a:graphic>
          <a:graphicData uri="http://schemas.openxmlformats.org/drawingml/2006/table">
            <a:tbl>
              <a:tblPr firstRow="1" firstCol="1" bandRow="1">
                <a:tableStyleId>{5C22544A-7EE6-4342-B048-85BDC9FD1C3A}</a:tableStyleId>
              </a:tblPr>
              <a:tblGrid>
                <a:gridCol w="897071">
                  <a:extLst>
                    <a:ext uri="{9D8B030D-6E8A-4147-A177-3AD203B41FA5}">
                      <a16:colId xmlns:a16="http://schemas.microsoft.com/office/drawing/2014/main" xmlns="" val="401916081"/>
                    </a:ext>
                  </a:extLst>
                </a:gridCol>
                <a:gridCol w="860965">
                  <a:extLst>
                    <a:ext uri="{9D8B030D-6E8A-4147-A177-3AD203B41FA5}">
                      <a16:colId xmlns:a16="http://schemas.microsoft.com/office/drawing/2014/main" xmlns="" val="3353546571"/>
                    </a:ext>
                  </a:extLst>
                </a:gridCol>
                <a:gridCol w="526164">
                  <a:extLst>
                    <a:ext uri="{9D8B030D-6E8A-4147-A177-3AD203B41FA5}">
                      <a16:colId xmlns:a16="http://schemas.microsoft.com/office/drawing/2014/main" xmlns="" val="3280546996"/>
                    </a:ext>
                  </a:extLst>
                </a:gridCol>
                <a:gridCol w="1463278">
                  <a:extLst>
                    <a:ext uri="{9D8B030D-6E8A-4147-A177-3AD203B41FA5}">
                      <a16:colId xmlns:a16="http://schemas.microsoft.com/office/drawing/2014/main" xmlns="" val="505649850"/>
                    </a:ext>
                  </a:extLst>
                </a:gridCol>
                <a:gridCol w="1258131">
                  <a:extLst>
                    <a:ext uri="{9D8B030D-6E8A-4147-A177-3AD203B41FA5}">
                      <a16:colId xmlns:a16="http://schemas.microsoft.com/office/drawing/2014/main" xmlns="" val="1334965549"/>
                    </a:ext>
                  </a:extLst>
                </a:gridCol>
              </a:tblGrid>
              <a:tr h="354647">
                <a:tc>
                  <a:txBody>
                    <a:bodyPr/>
                    <a:lstStyle/>
                    <a:p>
                      <a:pPr>
                        <a:lnSpc>
                          <a:spcPct val="107000"/>
                        </a:lnSpc>
                        <a:spcAft>
                          <a:spcPts val="800"/>
                        </a:spcAft>
                      </a:pPr>
                      <a:r>
                        <a:rPr lang="en-US" sz="900">
                          <a:effectLst/>
                        </a:rPr>
                        <a:t>Year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Start time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End time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Drop off location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Pick up location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extLst>
                  <a:ext uri="{0D108BD9-81ED-4DB2-BD59-A6C34878D82A}">
                    <a16:rowId xmlns:a16="http://schemas.microsoft.com/office/drawing/2014/main" xmlns="" val="3500809219"/>
                  </a:ext>
                </a:extLst>
              </a:tr>
              <a:tr h="354647">
                <a:tc>
                  <a:txBody>
                    <a:bodyPr/>
                    <a:lstStyle/>
                    <a:p>
                      <a:pPr>
                        <a:lnSpc>
                          <a:spcPct val="107000"/>
                        </a:lnSpc>
                        <a:spcAft>
                          <a:spcPts val="80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Nursery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9.00 – 9.10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2.45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gridSpan="2">
                  <a:txBody>
                    <a:bodyPr/>
                    <a:lstStyle/>
                    <a:p>
                      <a:pPr algn="ctr">
                        <a:lnSpc>
                          <a:spcPct val="107000"/>
                        </a:lnSpc>
                        <a:spcAft>
                          <a:spcPts val="80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Nursery door – as shared on the school blog.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hMerge="1">
                  <a:txBody>
                    <a:bodyPr/>
                    <a:lstStyle/>
                    <a:p>
                      <a:endParaRPr lang="en-GB"/>
                    </a:p>
                  </a:txBody>
                  <a:tcPr/>
                </a:tc>
                <a:extLst>
                  <a:ext uri="{0D108BD9-81ED-4DB2-BD59-A6C34878D82A}">
                    <a16:rowId xmlns:a16="http://schemas.microsoft.com/office/drawing/2014/main" xmlns="" val="3072272322"/>
                  </a:ext>
                </a:extLst>
              </a:tr>
              <a:tr h="354647">
                <a:tc>
                  <a:txBody>
                    <a:bodyPr/>
                    <a:lstStyle/>
                    <a:p>
                      <a:pPr>
                        <a:lnSpc>
                          <a:spcPct val="107000"/>
                        </a:lnSpc>
                        <a:spcAft>
                          <a:spcPts val="800"/>
                        </a:spcAft>
                      </a:pPr>
                      <a:r>
                        <a:rPr lang="en-US" sz="900" dirty="0">
                          <a:effectLst/>
                        </a:rPr>
                        <a:t>Reception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8.40-8.55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gridSpan="2">
                  <a:txBody>
                    <a:bodyPr/>
                    <a:lstStyle/>
                    <a:p>
                      <a:pPr algn="ctr">
                        <a:lnSpc>
                          <a:spcPct val="107000"/>
                        </a:lnSpc>
                        <a:spcAft>
                          <a:spcPts val="800"/>
                        </a:spcAft>
                      </a:pPr>
                      <a:r>
                        <a:rPr lang="en-US" sz="900">
                          <a:effectLst/>
                        </a:rPr>
                        <a:t>Reception doors (more info to be shared with EYFS about ways in/out)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hMerge="1">
                  <a:txBody>
                    <a:bodyPr/>
                    <a:lstStyle/>
                    <a:p>
                      <a:endParaRPr lang="en-GB"/>
                    </a:p>
                  </a:txBody>
                  <a:tcPr/>
                </a:tc>
                <a:extLst>
                  <a:ext uri="{0D108BD9-81ED-4DB2-BD59-A6C34878D82A}">
                    <a16:rowId xmlns:a16="http://schemas.microsoft.com/office/drawing/2014/main" xmlns="" val="317663252"/>
                  </a:ext>
                </a:extLst>
              </a:tr>
              <a:tr h="514842">
                <a:tc>
                  <a:txBody>
                    <a:bodyPr/>
                    <a:lstStyle/>
                    <a:p>
                      <a:pPr>
                        <a:lnSpc>
                          <a:spcPct val="107000"/>
                        </a:lnSpc>
                        <a:spcAft>
                          <a:spcPts val="800"/>
                        </a:spcAft>
                      </a:pPr>
                      <a:r>
                        <a:rPr lang="en-US" sz="900">
                          <a:effectLst/>
                        </a:rPr>
                        <a:t>Y1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8.40-8.55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gridSpan="2">
                  <a:txBody>
                    <a:bodyPr/>
                    <a:lstStyle/>
                    <a:p>
                      <a:pPr algn="ctr">
                        <a:lnSpc>
                          <a:spcPct val="107000"/>
                        </a:lnSpc>
                        <a:spcAft>
                          <a:spcPts val="800"/>
                        </a:spcAft>
                      </a:pPr>
                      <a:r>
                        <a:rPr lang="en-US" sz="900">
                          <a:effectLst/>
                        </a:rPr>
                        <a:t>Y1 classroom doors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hMerge="1">
                  <a:txBody>
                    <a:bodyPr/>
                    <a:lstStyle/>
                    <a:p>
                      <a:endParaRPr lang="en-GB"/>
                    </a:p>
                  </a:txBody>
                  <a:tcPr/>
                </a:tc>
                <a:extLst>
                  <a:ext uri="{0D108BD9-81ED-4DB2-BD59-A6C34878D82A}">
                    <a16:rowId xmlns:a16="http://schemas.microsoft.com/office/drawing/2014/main" xmlns="" val="4178739110"/>
                  </a:ext>
                </a:extLst>
              </a:tr>
              <a:tr h="700376">
                <a:tc>
                  <a:txBody>
                    <a:bodyPr/>
                    <a:lstStyle/>
                    <a:p>
                      <a:pPr>
                        <a:lnSpc>
                          <a:spcPct val="107000"/>
                        </a:lnSpc>
                        <a:spcAft>
                          <a:spcPts val="800"/>
                        </a:spcAft>
                      </a:pPr>
                      <a:r>
                        <a:rPr lang="en-US" sz="900">
                          <a:effectLst/>
                        </a:rPr>
                        <a:t>Y2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dirty="0">
                          <a:effectLst/>
                        </a:rPr>
                        <a:t>9.00-9.10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700">
                          <a:effectLst/>
                        </a:rPr>
                        <a:t>Come through double gates at end of KS1 playground and through first aid door onto KS1 corridor?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gn="ctr">
                        <a:lnSpc>
                          <a:spcPct val="107000"/>
                        </a:lnSpc>
                        <a:spcAft>
                          <a:spcPts val="800"/>
                        </a:spcAft>
                      </a:pPr>
                      <a:r>
                        <a:rPr lang="en-US" sz="1200" dirty="0" smtClean="0"/>
                        <a:t>KS1 playground</a:t>
                      </a:r>
                      <a:endParaRPr lang="en-GB" sz="1200" dirty="0"/>
                    </a:p>
                  </a:txBody>
                  <a:tcPr marL="54882" marR="54882" marT="0" marB="0"/>
                </a:tc>
                <a:extLst>
                  <a:ext uri="{0D108BD9-81ED-4DB2-BD59-A6C34878D82A}">
                    <a16:rowId xmlns:a16="http://schemas.microsoft.com/office/drawing/2014/main" xmlns="" val="2961622198"/>
                  </a:ext>
                </a:extLst>
              </a:tr>
              <a:tr h="354647">
                <a:tc>
                  <a:txBody>
                    <a:bodyPr/>
                    <a:lstStyle/>
                    <a:p>
                      <a:pPr>
                        <a:lnSpc>
                          <a:spcPct val="107000"/>
                        </a:lnSpc>
                        <a:spcAft>
                          <a:spcPts val="800"/>
                        </a:spcAft>
                      </a:pPr>
                      <a:r>
                        <a:rPr lang="en-US" sz="900">
                          <a:effectLst/>
                        </a:rPr>
                        <a:t>Y3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8.40-8.55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First door as usual</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Pick up on playground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extLst>
                  <a:ext uri="{0D108BD9-81ED-4DB2-BD59-A6C34878D82A}">
                    <a16:rowId xmlns:a16="http://schemas.microsoft.com/office/drawing/2014/main" xmlns="" val="961663397"/>
                  </a:ext>
                </a:extLst>
              </a:tr>
              <a:tr h="354647">
                <a:tc>
                  <a:txBody>
                    <a:bodyPr/>
                    <a:lstStyle/>
                    <a:p>
                      <a:pPr>
                        <a:lnSpc>
                          <a:spcPct val="107000"/>
                        </a:lnSpc>
                        <a:spcAft>
                          <a:spcPts val="800"/>
                        </a:spcAft>
                      </a:pPr>
                      <a:r>
                        <a:rPr lang="en-US" sz="900">
                          <a:effectLst/>
                        </a:rPr>
                        <a:t>Y4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8.40-8.55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Second door </a:t>
                      </a:r>
                      <a:r>
                        <a:rPr lang="en-US" sz="600">
                          <a:effectLst/>
                        </a:rPr>
                        <a:t>(usually Y5/6)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Pick up on playground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extLst>
                  <a:ext uri="{0D108BD9-81ED-4DB2-BD59-A6C34878D82A}">
                    <a16:rowId xmlns:a16="http://schemas.microsoft.com/office/drawing/2014/main" xmlns="" val="3749139178"/>
                  </a:ext>
                </a:extLst>
              </a:tr>
              <a:tr h="551440">
                <a:tc>
                  <a:txBody>
                    <a:bodyPr/>
                    <a:lstStyle/>
                    <a:p>
                      <a:pPr>
                        <a:lnSpc>
                          <a:spcPct val="107000"/>
                        </a:lnSpc>
                        <a:spcAft>
                          <a:spcPts val="800"/>
                        </a:spcAft>
                      </a:pPr>
                      <a:r>
                        <a:rPr lang="en-US" sz="900">
                          <a:effectLst/>
                        </a:rPr>
                        <a:t>Y5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9.00-9.10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First door </a:t>
                      </a:r>
                      <a:r>
                        <a:rPr lang="en-US" sz="600">
                          <a:effectLst/>
                        </a:rPr>
                        <a:t>(usually Y3/4. Straight up the stairs past PPA room and onto Y5 corridor)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Pick up on playground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extLst>
                  <a:ext uri="{0D108BD9-81ED-4DB2-BD59-A6C34878D82A}">
                    <a16:rowId xmlns:a16="http://schemas.microsoft.com/office/drawing/2014/main" xmlns="" val="3328218141"/>
                  </a:ext>
                </a:extLst>
              </a:tr>
              <a:tr h="596383">
                <a:tc>
                  <a:txBody>
                    <a:bodyPr/>
                    <a:lstStyle/>
                    <a:p>
                      <a:pPr>
                        <a:lnSpc>
                          <a:spcPct val="107000"/>
                        </a:lnSpc>
                        <a:spcAft>
                          <a:spcPts val="800"/>
                        </a:spcAft>
                      </a:pPr>
                      <a:r>
                        <a:rPr lang="en-US" sz="900">
                          <a:effectLst/>
                        </a:rPr>
                        <a:t>Y6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9.00-9.10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3.15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a:effectLst/>
                        </a:rPr>
                        <a:t>Second door as usual </a:t>
                      </a:r>
                      <a:r>
                        <a:rPr lang="en-US" sz="600">
                          <a:effectLst/>
                        </a:rPr>
                        <a:t>(straight up back stairs and into the hall to their classrooms)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tc>
                  <a:txBody>
                    <a:bodyPr/>
                    <a:lstStyle/>
                    <a:p>
                      <a:pPr>
                        <a:lnSpc>
                          <a:spcPct val="107000"/>
                        </a:lnSpc>
                        <a:spcAft>
                          <a:spcPts val="800"/>
                        </a:spcAft>
                      </a:pPr>
                      <a:r>
                        <a:rPr lang="en-US" sz="900" dirty="0">
                          <a:effectLst/>
                        </a:rPr>
                        <a:t>Pick up on playground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882" marR="54882" marT="0" marB="0"/>
                </a:tc>
                <a:extLst>
                  <a:ext uri="{0D108BD9-81ED-4DB2-BD59-A6C34878D82A}">
                    <a16:rowId xmlns:a16="http://schemas.microsoft.com/office/drawing/2014/main" xmlns="" val="1076072814"/>
                  </a:ext>
                </a:extLst>
              </a:tr>
            </a:tbl>
          </a:graphicData>
        </a:graphic>
      </p:graphicFrame>
    </p:spTree>
    <p:extLst>
      <p:ext uri="{BB962C8B-B14F-4D97-AF65-F5344CB8AC3E}">
        <p14:creationId xmlns:p14="http://schemas.microsoft.com/office/powerpoint/2010/main" val="92195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a:solidFill>
                  <a:srgbClr val="7030A0"/>
                </a:solidFill>
              </a:rPr>
              <a:t>Start and Finish times</a:t>
            </a:r>
          </a:p>
        </p:txBody>
      </p:sp>
      <p:sp>
        <p:nvSpPr>
          <p:cNvPr id="6" name="Content Placeholder 2"/>
          <p:cNvSpPr txBox="1">
            <a:spLocks/>
          </p:cNvSpPr>
          <p:nvPr/>
        </p:nvSpPr>
        <p:spPr>
          <a:xfrm>
            <a:off x="179512" y="1124744"/>
            <a:ext cx="8512657" cy="5400600"/>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Only one parent is to bring their child to school is we can reduce the number of adults on the school grounds. </a:t>
            </a:r>
          </a:p>
          <a:p>
            <a:r>
              <a:rPr lang="en-US" dirty="0"/>
              <a:t>There will be a one-way system in place which must be used at all times:</a:t>
            </a:r>
          </a:p>
          <a:p>
            <a:pPr marL="0" indent="0">
              <a:buNone/>
            </a:pPr>
            <a:endParaRPr lang="en-US" dirty="0"/>
          </a:p>
          <a:p>
            <a:pPr marL="0" indent="0">
              <a:spcBef>
                <a:spcPts val="0"/>
              </a:spcBef>
              <a:buNone/>
            </a:pPr>
            <a:r>
              <a:rPr lang="en-US" sz="2400" dirty="0" err="1"/>
              <a:t>Crumpsall</a:t>
            </a:r>
            <a:r>
              <a:rPr lang="en-US" sz="2400" dirty="0"/>
              <a:t> Lane Playground Gate – Entrance Only.</a:t>
            </a:r>
          </a:p>
          <a:p>
            <a:pPr marL="0" indent="0">
              <a:spcBef>
                <a:spcPts val="0"/>
              </a:spcBef>
              <a:buNone/>
            </a:pPr>
            <a:r>
              <a:rPr lang="en-US" sz="2400" dirty="0" err="1"/>
              <a:t>Crumpsall</a:t>
            </a:r>
            <a:r>
              <a:rPr lang="en-US" sz="2400" dirty="0"/>
              <a:t> Lane Office Gate – Exit Only</a:t>
            </a:r>
          </a:p>
          <a:p>
            <a:pPr marL="0" indent="0">
              <a:spcBef>
                <a:spcPts val="0"/>
              </a:spcBef>
              <a:buNone/>
            </a:pPr>
            <a:r>
              <a:rPr lang="en-US" sz="2400" dirty="0" err="1"/>
              <a:t>Sherdley</a:t>
            </a:r>
            <a:r>
              <a:rPr lang="en-US" sz="2400" dirty="0"/>
              <a:t> Rd Car Park Gate – Exit Only</a:t>
            </a:r>
          </a:p>
          <a:p>
            <a:pPr marL="0" indent="0">
              <a:spcBef>
                <a:spcPts val="0"/>
              </a:spcBef>
              <a:buNone/>
            </a:pPr>
            <a:r>
              <a:rPr lang="en-US" sz="2400" dirty="0" err="1"/>
              <a:t>Sherdley</a:t>
            </a:r>
            <a:r>
              <a:rPr lang="en-US" sz="2400" dirty="0"/>
              <a:t> Rd Playground Gate Entrance Only</a:t>
            </a:r>
          </a:p>
          <a:p>
            <a:pPr marL="0" indent="0">
              <a:spcBef>
                <a:spcPts val="0"/>
              </a:spcBef>
              <a:buNone/>
            </a:pPr>
            <a:r>
              <a:rPr lang="en-US" sz="2400" dirty="0"/>
              <a:t>Reception Side Gate – Exit only</a:t>
            </a:r>
          </a:p>
          <a:p>
            <a:pPr marL="0" indent="0" algn="ctr">
              <a:spcBef>
                <a:spcPts val="0"/>
              </a:spcBef>
              <a:buNone/>
            </a:pPr>
            <a:endParaRPr lang="en-US" sz="2400" dirty="0"/>
          </a:p>
          <a:p>
            <a:pPr lvl="0"/>
            <a:r>
              <a:rPr lang="en-GB" dirty="0"/>
              <a:t>Please use Willow Hill Road to access </a:t>
            </a:r>
            <a:r>
              <a:rPr lang="en-GB" dirty="0" err="1"/>
              <a:t>Sherdley</a:t>
            </a:r>
            <a:r>
              <a:rPr lang="en-GB" dirty="0"/>
              <a:t> Road if you are only accessing KS1 or EYFS. Only enter KS2 playground if you have KS2 children. </a:t>
            </a:r>
          </a:p>
          <a:p>
            <a:pPr lvl="0"/>
            <a:r>
              <a:rPr lang="en-GB" dirty="0"/>
              <a:t>When on the school grounds, we ask parents and carers to stick to social distancing guidance and set a good example to the children. </a:t>
            </a:r>
          </a:p>
          <a:p>
            <a:endParaRPr lang="en-US" dirty="0">
              <a:solidFill>
                <a:srgbClr val="FF0000"/>
              </a:solidFill>
            </a:endParaRPr>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3270433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9512" y="-38024"/>
            <a:ext cx="8229600" cy="1143000"/>
          </a:xfrm>
        </p:spPr>
        <p:txBody>
          <a:bodyPr/>
          <a:lstStyle/>
          <a:p>
            <a:r>
              <a:rPr lang="en-GB" b="1" dirty="0">
                <a:solidFill>
                  <a:srgbClr val="7030A0"/>
                </a:solidFill>
              </a:rPr>
              <a:t>One –way system</a:t>
            </a:r>
          </a:p>
        </p:txBody>
      </p:sp>
      <p:sp>
        <p:nvSpPr>
          <p:cNvPr id="6" name="Content Placeholder 2"/>
          <p:cNvSpPr txBox="1">
            <a:spLocks/>
          </p:cNvSpPr>
          <p:nvPr/>
        </p:nvSpPr>
        <p:spPr>
          <a:xfrm>
            <a:off x="179512" y="1124744"/>
            <a:ext cx="8512657" cy="540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solidFill>
                <a:srgbClr val="FF0000"/>
              </a:solidFill>
            </a:endParaRPr>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pic>
        <p:nvPicPr>
          <p:cNvPr id="3" name="Picture 2"/>
          <p:cNvPicPr>
            <a:picLocks noChangeAspect="1"/>
          </p:cNvPicPr>
          <p:nvPr/>
        </p:nvPicPr>
        <p:blipFill>
          <a:blip r:embed="rId3"/>
          <a:stretch>
            <a:fillRect/>
          </a:stretch>
        </p:blipFill>
        <p:spPr>
          <a:xfrm>
            <a:off x="395536" y="909602"/>
            <a:ext cx="6950655" cy="5591334"/>
          </a:xfrm>
          <a:prstGeom prst="rect">
            <a:avLst/>
          </a:prstGeom>
        </p:spPr>
      </p:pic>
      <p:sp>
        <p:nvSpPr>
          <p:cNvPr id="5" name="TextBox 4"/>
          <p:cNvSpPr txBox="1"/>
          <p:nvPr/>
        </p:nvSpPr>
        <p:spPr>
          <a:xfrm>
            <a:off x="7524327" y="1104976"/>
            <a:ext cx="1383865" cy="5078313"/>
          </a:xfrm>
          <a:prstGeom prst="rect">
            <a:avLst/>
          </a:prstGeom>
          <a:noFill/>
        </p:spPr>
        <p:txBody>
          <a:bodyPr wrap="square" rtlCol="0">
            <a:spAutoFit/>
          </a:bodyPr>
          <a:lstStyle/>
          <a:p>
            <a:pPr algn="ctr"/>
            <a:r>
              <a:rPr lang="en-US" dirty="0"/>
              <a:t>There will be lots of school staff outside to support you in the first few weeks, so don’t worry if you are unsure or anxious. </a:t>
            </a:r>
          </a:p>
          <a:p>
            <a:pPr algn="ctr"/>
            <a:r>
              <a:rPr lang="en-US" dirty="0"/>
              <a:t>We will help!</a:t>
            </a:r>
          </a:p>
          <a:p>
            <a:pPr algn="ctr"/>
            <a:endParaRPr lang="en-US" dirty="0"/>
          </a:p>
          <a:p>
            <a:pPr algn="ctr"/>
            <a:r>
              <a:rPr lang="en-US" dirty="0"/>
              <a:t>The system is there to protect us all.</a:t>
            </a:r>
            <a:endParaRPr lang="en-GB" dirty="0"/>
          </a:p>
        </p:txBody>
      </p:sp>
    </p:spTree>
    <p:extLst>
      <p:ext uri="{BB962C8B-B14F-4D97-AF65-F5344CB8AC3E}">
        <p14:creationId xmlns:p14="http://schemas.microsoft.com/office/powerpoint/2010/main" val="365098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GB" b="1" dirty="0">
                <a:solidFill>
                  <a:srgbClr val="7030A0"/>
                </a:solidFill>
              </a:rPr>
              <a:t>Attendance</a:t>
            </a:r>
          </a:p>
        </p:txBody>
      </p:sp>
      <p:sp>
        <p:nvSpPr>
          <p:cNvPr id="6" name="Content Placeholder 2"/>
          <p:cNvSpPr txBox="1">
            <a:spLocks/>
          </p:cNvSpPr>
          <p:nvPr/>
        </p:nvSpPr>
        <p:spPr>
          <a:xfrm>
            <a:off x="179512" y="1124744"/>
            <a:ext cx="8512657" cy="54006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Attendance for pupils coming into school will be recorded as normal. If, at any time, your child cannot attend school because they have to self-isolate, whether this is because they are ill themselves or have been in close contact with someone who is positive, please let the school office know as soon as possible on </a:t>
            </a:r>
            <a:r>
              <a:rPr lang="en-GB" b="1" dirty="0"/>
              <a:t>0161 740 3741</a:t>
            </a:r>
            <a:r>
              <a:rPr lang="en-GB" dirty="0"/>
              <a:t>. You will not be penalised if your child cannot attend due to following clinical or public health advice to stay at home.</a:t>
            </a:r>
          </a:p>
          <a:p>
            <a:r>
              <a:rPr lang="en-GB" dirty="0"/>
              <a:t>Please see the </a:t>
            </a:r>
            <a:r>
              <a:rPr lang="en-GB" b="1" dirty="0"/>
              <a:t>Coronavirus related absences quick reference </a:t>
            </a:r>
            <a:r>
              <a:rPr lang="en-GB" dirty="0"/>
              <a:t>guide on the school website for more information. </a:t>
            </a:r>
          </a:p>
          <a:p>
            <a:endParaRPr lang="en-US" dirty="0">
              <a:solidFill>
                <a:srgbClr val="FF0000"/>
              </a:solidFill>
            </a:endParaRPr>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1668010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a:solidFill>
                  <a:srgbClr val="7030A0"/>
                </a:solidFill>
              </a:rPr>
              <a:t>Bubbles</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The children are in year group bubbles, which means there may be parts of the day where they are spending time with children from the other class in their year group (for reading and phonics, for example). However, most children will be working in their own classroom for the majority of the day. </a:t>
            </a:r>
          </a:p>
          <a:p>
            <a:r>
              <a:rPr lang="en-GB" dirty="0"/>
              <a:t>We have arranged for all year groups to have staggered break and lunch times.</a:t>
            </a:r>
            <a:endParaRPr lang="en-US" dirty="0">
              <a:solidFill>
                <a:srgbClr val="FF0000"/>
              </a:solidFill>
            </a:endParaRPr>
          </a:p>
          <a:p>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pic>
        <p:nvPicPr>
          <p:cNvPr id="7" name="Picture 6" descr="Bubbles Clipart Water Bubble - Water Bubbles Png , Transparent Cartoon -  Jing.f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662447"/>
            <a:ext cx="2738735" cy="2195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72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a:solidFill>
                  <a:srgbClr val="7030A0"/>
                </a:solidFill>
              </a:rPr>
              <a:t>Bubbles</a:t>
            </a:r>
            <a:endParaRPr lang="en-GB" b="1" dirty="0">
              <a:solidFill>
                <a:srgbClr val="7030A0"/>
              </a:solidFill>
            </a:endParaRPr>
          </a:p>
        </p:txBody>
      </p:sp>
      <p:sp>
        <p:nvSpPr>
          <p:cNvPr id="6" name="Content Placeholder 2"/>
          <p:cNvSpPr txBox="1">
            <a:spLocks/>
          </p:cNvSpPr>
          <p:nvPr/>
        </p:nvSpPr>
        <p:spPr>
          <a:xfrm>
            <a:off x="179512" y="1124744"/>
            <a:ext cx="8512657" cy="5400600"/>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GB" dirty="0"/>
              <a:t>Unless absolutely necessary, we are asking parents and carers </a:t>
            </a:r>
            <a:r>
              <a:rPr lang="en-GB" b="1" dirty="0"/>
              <a:t>not</a:t>
            </a:r>
            <a:r>
              <a:rPr lang="en-GB" dirty="0"/>
              <a:t> to come to the school office. Please phone instead wherever possible. </a:t>
            </a:r>
          </a:p>
          <a:p>
            <a:r>
              <a:rPr lang="en-GB" dirty="0"/>
              <a:t>We kindly ask that parents do not enter the school building or gather in groups on or outside of the school premises.</a:t>
            </a:r>
          </a:p>
          <a:p>
            <a:pPr lvl="0"/>
            <a:r>
              <a:rPr lang="en-GB" dirty="0"/>
              <a:t>Children are to bring their PE kit to school as normal</a:t>
            </a:r>
          </a:p>
          <a:p>
            <a:pPr lvl="0"/>
            <a:r>
              <a:rPr lang="en-GB" dirty="0"/>
              <a:t>Class sizes will be back to the usual pupil number.</a:t>
            </a:r>
          </a:p>
          <a:p>
            <a:pPr lvl="0"/>
            <a:r>
              <a:rPr lang="en-GB" dirty="0"/>
              <a:t>Individuals within a bubble will not be permitted to mix with members of another bubble.</a:t>
            </a:r>
          </a:p>
          <a:p>
            <a:pPr lvl="0"/>
            <a:r>
              <a:rPr lang="en-GB" dirty="0"/>
              <a:t>Each bubble will have its own classroom, learning area and designated outdoor area for </a:t>
            </a:r>
            <a:r>
              <a:rPr lang="en-GB" dirty="0" err="1"/>
              <a:t>breaktime</a:t>
            </a:r>
            <a:r>
              <a:rPr lang="en-GB" dirty="0"/>
              <a:t> and PE lessons.</a:t>
            </a:r>
          </a:p>
          <a:p>
            <a:pPr lvl="0"/>
            <a:r>
              <a:rPr lang="en-GB" dirty="0"/>
              <a:t>Members of staff will minimise their close contact with pupils and other staff; however, staff will be able to move between bubbles in order to deliver the full curriculum.</a:t>
            </a:r>
          </a:p>
          <a:p>
            <a:r>
              <a:rPr lang="en-US" dirty="0"/>
              <a:t>Children need to bring their full PE kit into school, as normal.</a:t>
            </a:r>
            <a:endParaRPr lang="en-GB" dirty="0"/>
          </a:p>
          <a:p>
            <a:pPr lvl="0"/>
            <a:endParaRPr lang="en-GB" dirty="0"/>
          </a:p>
          <a:p>
            <a:pPr marL="0" indent="0">
              <a:buNone/>
            </a:pPr>
            <a:endParaRPr lang="en-US" dirty="0">
              <a:solidFill>
                <a:srgbClr val="FF0000"/>
              </a:solidFill>
            </a:endParaRPr>
          </a:p>
          <a:p>
            <a:endParaRPr lang="en-GB" dirty="0"/>
          </a:p>
          <a:p>
            <a:endParaRPr lang="en-GB" dirty="0"/>
          </a:p>
          <a:p>
            <a:endParaRPr lang="en-GB" dirty="0"/>
          </a:p>
          <a:p>
            <a:endParaRPr lang="en-US" sz="2400" dirty="0"/>
          </a:p>
          <a:p>
            <a:endParaRPr lang="en-US" sz="2400" dirty="0"/>
          </a:p>
          <a:p>
            <a:endParaRPr lang="en-GB" dirty="0"/>
          </a:p>
        </p:txBody>
      </p:sp>
    </p:spTree>
    <p:extLst>
      <p:ext uri="{BB962C8B-B14F-4D97-AF65-F5344CB8AC3E}">
        <p14:creationId xmlns:p14="http://schemas.microsoft.com/office/powerpoint/2010/main" val="2985495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2116</Words>
  <Application>Microsoft Office PowerPoint</Application>
  <PresentationFormat>On-screen Show (4:3)</PresentationFormat>
  <Paragraphs>330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vt:lpstr>
      <vt:lpstr>Returning to School</vt:lpstr>
      <vt:lpstr>School dates</vt:lpstr>
      <vt:lpstr>Start and Finish Times</vt:lpstr>
      <vt:lpstr>Start and Finish times</vt:lpstr>
      <vt:lpstr>One –way system</vt:lpstr>
      <vt:lpstr>Attendance</vt:lpstr>
      <vt:lpstr>Bubbles</vt:lpstr>
      <vt:lpstr>Bubbles</vt:lpstr>
      <vt:lpstr>Bubbles</vt:lpstr>
      <vt:lpstr>Personal Protective Equipment (PPE)</vt:lpstr>
      <vt:lpstr>Equipment</vt:lpstr>
      <vt:lpstr>Medication</vt:lpstr>
      <vt:lpstr>Procedure if a child is unwell</vt:lpstr>
      <vt:lpstr>Procedure if a child is unwell</vt:lpstr>
      <vt:lpstr>School dinners</vt:lpstr>
      <vt:lpstr>Breakfast Club</vt:lpstr>
      <vt:lpstr>Transport</vt:lpstr>
      <vt:lpstr>The Curriculum</vt:lpstr>
      <vt:lpstr>The Curriculum</vt:lpstr>
      <vt:lpstr>Behaviour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Philip Hughes</dc:creator>
  <cp:lastModifiedBy>PHughes</cp:lastModifiedBy>
  <cp:revision>5</cp:revision>
  <dcterms:created xsi:type="dcterms:W3CDTF">2020-09-01T04:52:08Z</dcterms:created>
  <dcterms:modified xsi:type="dcterms:W3CDTF">2020-09-04T13:07:38Z</dcterms:modified>
</cp:coreProperties>
</file>